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slideMasters/slideMaster21.xml" ContentType="application/vnd.openxmlformats-officedocument.presentationml.slideMaster+xml"/>
  <Override PartName="/ppt/slides/slide21.xml" ContentType="application/vnd.openxmlformats-officedocument.presentationml.slide+xml"/>
  <Override PartName="/ppt/slideMasters/slideMaster22.xml" ContentType="application/vnd.openxmlformats-officedocument.presentationml.slideMaster+xml"/>
  <Override PartName="/ppt/slides/slide22.xml" ContentType="application/vnd.openxmlformats-officedocument.presentationml.slide+xml"/>
  <Override PartName="/ppt/slideMasters/slideMaster23.xml" ContentType="application/vnd.openxmlformats-officedocument.presentationml.slideMaster+xml"/>
  <Override PartName="/ppt/slides/slide23.xml" ContentType="application/vnd.openxmlformats-officedocument.presentationml.slide+xml"/>
  <Override PartName="/ppt/slideMasters/slideMaster24.xml" ContentType="application/vnd.openxmlformats-officedocument.presentationml.slideMaster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notesMasterIdLst>
    <p:notesMasterId r:id="rId26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2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1.xml"/>
		</Relationships>
</file>

<file path=ppt/notesSlides/_rels/notesSlide2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2.xml"/>
		</Relationships>
</file>

<file path=ppt/notesSlides/_rels/notesSlide2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3.xml"/>
		</Relationships>
</file>

<file path=ppt/notesSlides/_rels/notesSlide2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4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1-1.png"/><Relationship Id="rId2" Type="http://schemas.openxmlformats.org/officeDocument/2006/relationships/image" Target="../media/image-21-2.png"/><Relationship Id="rId3" Type="http://schemas.openxmlformats.org/officeDocument/2006/relationships/image" Target="../media/image-2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2-1.png"/><Relationship Id="rId2" Type="http://schemas.openxmlformats.org/officeDocument/2006/relationships/image" Target="../media/image-22-2.png"/><Relationship Id="rId3" Type="http://schemas.openxmlformats.org/officeDocument/2006/relationships/image" Target="../media/image-2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3-1.png"/><Relationship Id="rId2" Type="http://schemas.openxmlformats.org/officeDocument/2006/relationships/image" Target="../media/image-23-2.png"/><Relationship Id="rId3" Type="http://schemas.openxmlformats.org/officeDocument/2006/relationships/image" Target="../media/image-2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4-1.png"/><Relationship Id="rId2" Type="http://schemas.openxmlformats.org/officeDocument/2006/relationships/image" Target="../media/image-24-2.png"/><Relationship Id="rId3" Type="http://schemas.openxmlformats.org/officeDocument/2006/relationships/image" Target="../media/image-2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66928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566928"/>
            <a:ext cx="9144000" cy="0"/>
          </a:xfrm>
          <a:prstGeom prst="line">
            <a:avLst/>
          </a:prstGeom>
          <a:noFill/>
          <a:ln w="12700">
            <a:solidFill>
              <a:srgbClr val="E0E0E0"/>
            </a:solidFill>
            <a:prstDash val="solid"/>
          </a:ln>
        </p:spPr>
      </p:sp>
      <p:pic>
        <p:nvPicPr>
          <p:cNvPr id="4" name="Image 0" descr="/Users/moladak/Claude/Projects/MathedUp/assets/Mathedup_Logo_original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100584"/>
            <a:ext cx="1632849" cy="36576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7680960" y="118872"/>
            <a:ext cx="1143000" cy="310896"/>
          </a:xfrm>
          <a:prstGeom prst="roundRect">
            <a:avLst>
              <a:gd name="adj" fmla="val 23529"/>
            </a:avLst>
          </a:prstGeom>
          <a:solidFill>
            <a:srgbClr val="6A1B9A"/>
          </a:solidFill>
          <a:ln w="12700">
            <a:solidFill>
              <a:srgbClr val="6A1B9A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7680960" y="118872"/>
            <a:ext cx="11430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AQA</a:t>
            </a:r>
            <a:endParaRPr lang="en-US" sz="1100" dirty="0"/>
          </a:p>
        </p:txBody>
      </p:sp>
      <p:sp>
        <p:nvSpPr>
          <p:cNvPr id="7" name="Text 4"/>
          <p:cNvSpPr/>
          <p:nvPr/>
        </p:nvSpPr>
        <p:spPr>
          <a:xfrm>
            <a:off x="0" y="603504"/>
            <a:ext cx="91440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i="1" dirty="0">
                <a:solidFill>
                  <a:srgbClr val="5555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Find a percentage of an amount (calculator)</a:t>
            </a:r>
            <a:endParaRPr lang="en-US" sz="1700" dirty="0"/>
          </a:p>
        </p:txBody>
      </p:sp>
      <p:sp>
        <p:nvSpPr>
          <p:cNvPr id="8" name="Shape 5"/>
          <p:cNvSpPr/>
          <p:nvPr/>
        </p:nvSpPr>
        <p:spPr>
          <a:xfrm>
            <a:off x="4572000" y="1024128"/>
            <a:ext cx="0" cy="3799332"/>
          </a:xfrm>
          <a:prstGeom prst="line">
            <a:avLst/>
          </a:prstGeom>
          <a:noFill/>
          <a:ln w="19050">
            <a:solidFill>
              <a:srgbClr val="E0E0E0"/>
            </a:solidFill>
            <a:prstDash val="solid"/>
          </a:ln>
        </p:spPr>
      </p:sp>
      <p:sp>
        <p:nvSpPr>
          <p:cNvPr id="9" name="Shape 6"/>
          <p:cNvSpPr/>
          <p:nvPr/>
        </p:nvSpPr>
        <p:spPr>
          <a:xfrm>
            <a:off x="320040" y="1005840"/>
            <a:ext cx="1097280" cy="256032"/>
          </a:xfrm>
          <a:prstGeom prst="roundRect">
            <a:avLst>
              <a:gd name="adj" fmla="val 35714"/>
            </a:avLst>
          </a:prstGeom>
          <a:solidFill>
            <a:srgbClr val="DC2626"/>
          </a:solidFill>
          <a:ln w="12700">
            <a:solidFill>
              <a:srgbClr val="DC2626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320040" y="1005840"/>
            <a:ext cx="109728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Example</a:t>
            </a:r>
            <a:endParaRPr lang="en-US" sz="1100" dirty="0"/>
          </a:p>
        </p:txBody>
      </p:sp>
      <p:sp>
        <p:nvSpPr>
          <p:cNvPr id="11" name="Shape 8"/>
          <p:cNvSpPr/>
          <p:nvPr/>
        </p:nvSpPr>
        <p:spPr>
          <a:xfrm>
            <a:off x="320040" y="1335024"/>
            <a:ext cx="4160520" cy="3488436"/>
          </a:xfrm>
          <a:prstGeom prst="rect">
            <a:avLst/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</p:spPr>
      </p:sp>
      <p:pic>
        <p:nvPicPr>
          <p:cNvPr id="12" name="Image 1" descr="/Users/moladak/Claude/Projects/MathedUp/output/gcse/percentages/slide_diagrams/slide1_q1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63040"/>
            <a:ext cx="3886200" cy="360402"/>
          </a:xfrm>
          <a:prstGeom prst="rect">
            <a:avLst/>
          </a:prstGeom>
        </p:spPr>
      </p:pic>
      <p:sp>
        <p:nvSpPr>
          <p:cNvPr id="13" name="Shape 9"/>
          <p:cNvSpPr/>
          <p:nvPr/>
        </p:nvSpPr>
        <p:spPr>
          <a:xfrm>
            <a:off x="4663440" y="1005840"/>
            <a:ext cx="1280160" cy="256032"/>
          </a:xfrm>
          <a:prstGeom prst="roundRect">
            <a:avLst>
              <a:gd name="adj" fmla="val 35714"/>
            </a:avLst>
          </a:prstGeom>
          <a:solidFill>
            <a:srgbClr val="1A1A1A"/>
          </a:solidFill>
          <a:ln w="12700">
            <a:solidFill>
              <a:srgbClr val="1A1A1A"/>
            </a:solidFill>
            <a:prstDash val="solid"/>
          </a:ln>
        </p:spPr>
      </p:sp>
      <p:sp>
        <p:nvSpPr>
          <p:cNvPr id="14" name="Text 10"/>
          <p:cNvSpPr/>
          <p:nvPr/>
        </p:nvSpPr>
        <p:spPr>
          <a:xfrm>
            <a:off x="4663440" y="1005840"/>
            <a:ext cx="128016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Your Turn</a:t>
            </a:r>
            <a:endParaRPr lang="en-US" sz="1100" dirty="0"/>
          </a:p>
        </p:txBody>
      </p:sp>
      <p:sp>
        <p:nvSpPr>
          <p:cNvPr id="15" name="Shape 11"/>
          <p:cNvSpPr/>
          <p:nvPr/>
        </p:nvSpPr>
        <p:spPr>
          <a:xfrm>
            <a:off x="4663440" y="1335024"/>
            <a:ext cx="4160520" cy="3488436"/>
          </a:xfrm>
          <a:prstGeom prst="rect">
            <a:avLst/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</p:spPr>
      </p:sp>
      <p:pic>
        <p:nvPicPr>
          <p:cNvPr id="16" name="Image 2" descr="/Users/moladak/Claude/Projects/MathedUp/output/gcse/percentages/slide_diagrams/slide1_q2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463040"/>
            <a:ext cx="3886200" cy="39003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66928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566928"/>
            <a:ext cx="9144000" cy="0"/>
          </a:xfrm>
          <a:prstGeom prst="line">
            <a:avLst/>
          </a:prstGeom>
          <a:noFill/>
          <a:ln w="12700">
            <a:solidFill>
              <a:srgbClr val="E0E0E0"/>
            </a:solidFill>
            <a:prstDash val="solid"/>
          </a:ln>
        </p:spPr>
      </p:sp>
      <p:pic>
        <p:nvPicPr>
          <p:cNvPr id="4" name="Image 0" descr="/Users/moladak/Claude/Projects/MathedUp/assets/Mathedup_Logo_original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100584"/>
            <a:ext cx="1632849" cy="36576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7680960" y="118872"/>
            <a:ext cx="1143000" cy="310896"/>
          </a:xfrm>
          <a:prstGeom prst="roundRect">
            <a:avLst>
              <a:gd name="adj" fmla="val 23529"/>
            </a:avLst>
          </a:prstGeom>
          <a:solidFill>
            <a:srgbClr val="6A1B9A"/>
          </a:solidFill>
          <a:ln w="12700">
            <a:solidFill>
              <a:srgbClr val="6A1B9A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7680960" y="118872"/>
            <a:ext cx="11430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AQA</a:t>
            </a:r>
            <a:endParaRPr lang="en-US" sz="1100" dirty="0"/>
          </a:p>
        </p:txBody>
      </p:sp>
      <p:sp>
        <p:nvSpPr>
          <p:cNvPr id="7" name="Text 4"/>
          <p:cNvSpPr/>
          <p:nvPr/>
        </p:nvSpPr>
        <p:spPr>
          <a:xfrm>
            <a:off x="0" y="603504"/>
            <a:ext cx="91440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i="1" dirty="0">
                <a:solidFill>
                  <a:srgbClr val="5555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Find the original value before a percentage change (reverse percentage)</a:t>
            </a:r>
            <a:endParaRPr lang="en-US" sz="1700" dirty="0"/>
          </a:p>
        </p:txBody>
      </p:sp>
      <p:sp>
        <p:nvSpPr>
          <p:cNvPr id="8" name="Shape 5"/>
          <p:cNvSpPr/>
          <p:nvPr/>
        </p:nvSpPr>
        <p:spPr>
          <a:xfrm>
            <a:off x="4572000" y="1024128"/>
            <a:ext cx="0" cy="3799332"/>
          </a:xfrm>
          <a:prstGeom prst="line">
            <a:avLst/>
          </a:prstGeom>
          <a:noFill/>
          <a:ln w="19050">
            <a:solidFill>
              <a:srgbClr val="E0E0E0"/>
            </a:solidFill>
            <a:prstDash val="solid"/>
          </a:ln>
        </p:spPr>
      </p:sp>
      <p:sp>
        <p:nvSpPr>
          <p:cNvPr id="9" name="Shape 6"/>
          <p:cNvSpPr/>
          <p:nvPr/>
        </p:nvSpPr>
        <p:spPr>
          <a:xfrm>
            <a:off x="320040" y="1005840"/>
            <a:ext cx="1097280" cy="256032"/>
          </a:xfrm>
          <a:prstGeom prst="roundRect">
            <a:avLst>
              <a:gd name="adj" fmla="val 35714"/>
            </a:avLst>
          </a:prstGeom>
          <a:solidFill>
            <a:srgbClr val="DC2626"/>
          </a:solidFill>
          <a:ln w="12700">
            <a:solidFill>
              <a:srgbClr val="DC2626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320040" y="1005840"/>
            <a:ext cx="109728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Example</a:t>
            </a:r>
            <a:endParaRPr lang="en-US" sz="1100" dirty="0"/>
          </a:p>
        </p:txBody>
      </p:sp>
      <p:sp>
        <p:nvSpPr>
          <p:cNvPr id="11" name="Shape 8"/>
          <p:cNvSpPr/>
          <p:nvPr/>
        </p:nvSpPr>
        <p:spPr>
          <a:xfrm>
            <a:off x="320040" y="1335024"/>
            <a:ext cx="4160520" cy="3488436"/>
          </a:xfrm>
          <a:prstGeom prst="rect">
            <a:avLst/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</p:spPr>
      </p:sp>
      <p:pic>
        <p:nvPicPr>
          <p:cNvPr id="12" name="Image 1" descr="/Users/moladak/Claude/Projects/MathedUp/output/gcse/percentages/slide_diagrams/slide10_q1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63040"/>
            <a:ext cx="3886200" cy="377407"/>
          </a:xfrm>
          <a:prstGeom prst="rect">
            <a:avLst/>
          </a:prstGeom>
        </p:spPr>
      </p:pic>
      <p:sp>
        <p:nvSpPr>
          <p:cNvPr id="13" name="Shape 9"/>
          <p:cNvSpPr/>
          <p:nvPr/>
        </p:nvSpPr>
        <p:spPr>
          <a:xfrm>
            <a:off x="4663440" y="1005840"/>
            <a:ext cx="1280160" cy="256032"/>
          </a:xfrm>
          <a:prstGeom prst="roundRect">
            <a:avLst>
              <a:gd name="adj" fmla="val 35714"/>
            </a:avLst>
          </a:prstGeom>
          <a:solidFill>
            <a:srgbClr val="1A1A1A"/>
          </a:solidFill>
          <a:ln w="12700">
            <a:solidFill>
              <a:srgbClr val="1A1A1A"/>
            </a:solidFill>
            <a:prstDash val="solid"/>
          </a:ln>
        </p:spPr>
      </p:sp>
      <p:sp>
        <p:nvSpPr>
          <p:cNvPr id="14" name="Text 10"/>
          <p:cNvSpPr/>
          <p:nvPr/>
        </p:nvSpPr>
        <p:spPr>
          <a:xfrm>
            <a:off x="4663440" y="1005840"/>
            <a:ext cx="128016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Your Turn</a:t>
            </a:r>
            <a:endParaRPr lang="en-US" sz="1100" dirty="0"/>
          </a:p>
        </p:txBody>
      </p:sp>
      <p:sp>
        <p:nvSpPr>
          <p:cNvPr id="15" name="Shape 11"/>
          <p:cNvSpPr/>
          <p:nvPr/>
        </p:nvSpPr>
        <p:spPr>
          <a:xfrm>
            <a:off x="4663440" y="1335024"/>
            <a:ext cx="4160520" cy="3488436"/>
          </a:xfrm>
          <a:prstGeom prst="rect">
            <a:avLst/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</p:spPr>
      </p:sp>
      <p:pic>
        <p:nvPicPr>
          <p:cNvPr id="16" name="Image 2" descr="/Users/moladak/Claude/Projects/MathedUp/output/gcse/percentages/slide_diagrams/slide10_q2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463040"/>
            <a:ext cx="3886200" cy="37062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66928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566928"/>
            <a:ext cx="9144000" cy="0"/>
          </a:xfrm>
          <a:prstGeom prst="line">
            <a:avLst/>
          </a:prstGeom>
          <a:noFill/>
          <a:ln w="12700">
            <a:solidFill>
              <a:srgbClr val="E0E0E0"/>
            </a:solidFill>
            <a:prstDash val="solid"/>
          </a:ln>
        </p:spPr>
      </p:sp>
      <p:pic>
        <p:nvPicPr>
          <p:cNvPr id="4" name="Image 0" descr="/Users/moladak/Claude/Projects/MathedUp/assets/Mathedup_Logo_original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100584"/>
            <a:ext cx="1632849" cy="36576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7680960" y="118872"/>
            <a:ext cx="1143000" cy="310896"/>
          </a:xfrm>
          <a:prstGeom prst="roundRect">
            <a:avLst>
              <a:gd name="adj" fmla="val 23529"/>
            </a:avLst>
          </a:prstGeom>
          <a:solidFill>
            <a:srgbClr val="6A1B9A"/>
          </a:solidFill>
          <a:ln w="12700">
            <a:solidFill>
              <a:srgbClr val="6A1B9A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7680960" y="118872"/>
            <a:ext cx="11430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AQA</a:t>
            </a:r>
            <a:endParaRPr lang="en-US" sz="1100" dirty="0"/>
          </a:p>
        </p:txBody>
      </p:sp>
      <p:sp>
        <p:nvSpPr>
          <p:cNvPr id="7" name="Text 4"/>
          <p:cNvSpPr/>
          <p:nvPr/>
        </p:nvSpPr>
        <p:spPr>
          <a:xfrm>
            <a:off x="0" y="603504"/>
            <a:ext cx="91440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i="1" dirty="0">
                <a:solidFill>
                  <a:srgbClr val="5555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Find the original value from a percentage and the change amount</a:t>
            </a:r>
            <a:endParaRPr lang="en-US" sz="1700" dirty="0"/>
          </a:p>
        </p:txBody>
      </p:sp>
      <p:sp>
        <p:nvSpPr>
          <p:cNvPr id="8" name="Shape 5"/>
          <p:cNvSpPr/>
          <p:nvPr/>
        </p:nvSpPr>
        <p:spPr>
          <a:xfrm>
            <a:off x="4572000" y="1024128"/>
            <a:ext cx="0" cy="3799332"/>
          </a:xfrm>
          <a:prstGeom prst="line">
            <a:avLst/>
          </a:prstGeom>
          <a:noFill/>
          <a:ln w="19050">
            <a:solidFill>
              <a:srgbClr val="E0E0E0"/>
            </a:solidFill>
            <a:prstDash val="solid"/>
          </a:ln>
        </p:spPr>
      </p:sp>
      <p:sp>
        <p:nvSpPr>
          <p:cNvPr id="9" name="Shape 6"/>
          <p:cNvSpPr/>
          <p:nvPr/>
        </p:nvSpPr>
        <p:spPr>
          <a:xfrm>
            <a:off x="320040" y="1005840"/>
            <a:ext cx="1097280" cy="256032"/>
          </a:xfrm>
          <a:prstGeom prst="roundRect">
            <a:avLst>
              <a:gd name="adj" fmla="val 35714"/>
            </a:avLst>
          </a:prstGeom>
          <a:solidFill>
            <a:srgbClr val="DC2626"/>
          </a:solidFill>
          <a:ln w="12700">
            <a:solidFill>
              <a:srgbClr val="DC2626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320040" y="1005840"/>
            <a:ext cx="109728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Example</a:t>
            </a:r>
            <a:endParaRPr lang="en-US" sz="1100" dirty="0"/>
          </a:p>
        </p:txBody>
      </p:sp>
      <p:sp>
        <p:nvSpPr>
          <p:cNvPr id="11" name="Shape 8"/>
          <p:cNvSpPr/>
          <p:nvPr/>
        </p:nvSpPr>
        <p:spPr>
          <a:xfrm>
            <a:off x="320040" y="1335024"/>
            <a:ext cx="4160520" cy="3488436"/>
          </a:xfrm>
          <a:prstGeom prst="rect">
            <a:avLst/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</p:spPr>
      </p:sp>
      <p:pic>
        <p:nvPicPr>
          <p:cNvPr id="12" name="Image 1" descr="/Users/moladak/Claude/Projects/MathedUp/output/gcse/percentages/slide_diagrams/slide11_q1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63040"/>
            <a:ext cx="3886200" cy="581666"/>
          </a:xfrm>
          <a:prstGeom prst="rect">
            <a:avLst/>
          </a:prstGeom>
        </p:spPr>
      </p:pic>
      <p:sp>
        <p:nvSpPr>
          <p:cNvPr id="13" name="Shape 9"/>
          <p:cNvSpPr/>
          <p:nvPr/>
        </p:nvSpPr>
        <p:spPr>
          <a:xfrm>
            <a:off x="4663440" y="1005840"/>
            <a:ext cx="1280160" cy="256032"/>
          </a:xfrm>
          <a:prstGeom prst="roundRect">
            <a:avLst>
              <a:gd name="adj" fmla="val 35714"/>
            </a:avLst>
          </a:prstGeom>
          <a:solidFill>
            <a:srgbClr val="1A1A1A"/>
          </a:solidFill>
          <a:ln w="12700">
            <a:solidFill>
              <a:srgbClr val="1A1A1A"/>
            </a:solidFill>
            <a:prstDash val="solid"/>
          </a:ln>
        </p:spPr>
      </p:sp>
      <p:sp>
        <p:nvSpPr>
          <p:cNvPr id="14" name="Text 10"/>
          <p:cNvSpPr/>
          <p:nvPr/>
        </p:nvSpPr>
        <p:spPr>
          <a:xfrm>
            <a:off x="4663440" y="1005840"/>
            <a:ext cx="128016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Your Turn</a:t>
            </a:r>
            <a:endParaRPr lang="en-US" sz="1100" dirty="0"/>
          </a:p>
        </p:txBody>
      </p:sp>
      <p:sp>
        <p:nvSpPr>
          <p:cNvPr id="15" name="Shape 11"/>
          <p:cNvSpPr/>
          <p:nvPr/>
        </p:nvSpPr>
        <p:spPr>
          <a:xfrm>
            <a:off x="4663440" y="1335024"/>
            <a:ext cx="4160520" cy="3488436"/>
          </a:xfrm>
          <a:prstGeom prst="rect">
            <a:avLst/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</p:spPr>
      </p:sp>
      <p:pic>
        <p:nvPicPr>
          <p:cNvPr id="16" name="Image 2" descr="/Users/moladak/Claude/Projects/MathedUp/output/gcse/percentages/slide_diagrams/slide11_q2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463040"/>
            <a:ext cx="3886200" cy="58166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66928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566928"/>
            <a:ext cx="9144000" cy="0"/>
          </a:xfrm>
          <a:prstGeom prst="line">
            <a:avLst/>
          </a:prstGeom>
          <a:noFill/>
          <a:ln w="12700">
            <a:solidFill>
              <a:srgbClr val="E0E0E0"/>
            </a:solidFill>
            <a:prstDash val="solid"/>
          </a:ln>
        </p:spPr>
      </p:sp>
      <p:pic>
        <p:nvPicPr>
          <p:cNvPr id="4" name="Image 0" descr="/Users/moladak/Claude/Projects/MathedUp/assets/Mathedup_Logo_original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100584"/>
            <a:ext cx="1632849" cy="36576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7680960" y="118872"/>
            <a:ext cx="1143000" cy="310896"/>
          </a:xfrm>
          <a:prstGeom prst="roundRect">
            <a:avLst>
              <a:gd name="adj" fmla="val 23529"/>
            </a:avLst>
          </a:prstGeom>
          <a:solidFill>
            <a:srgbClr val="00897B"/>
          </a:solidFill>
          <a:ln w="12700">
            <a:solidFill>
              <a:srgbClr val="00897B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7680960" y="118872"/>
            <a:ext cx="11430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Edexcel</a:t>
            </a:r>
            <a:endParaRPr lang="en-US" sz="1100" dirty="0"/>
          </a:p>
        </p:txBody>
      </p:sp>
      <p:sp>
        <p:nvSpPr>
          <p:cNvPr id="7" name="Text 4"/>
          <p:cNvSpPr/>
          <p:nvPr/>
        </p:nvSpPr>
        <p:spPr>
          <a:xfrm>
            <a:off x="0" y="603504"/>
            <a:ext cx="91440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i="1" dirty="0">
                <a:solidFill>
                  <a:srgbClr val="5555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Combined percentage change from two successive changes</a:t>
            </a:r>
            <a:endParaRPr lang="en-US" sz="1700" dirty="0"/>
          </a:p>
        </p:txBody>
      </p:sp>
      <p:sp>
        <p:nvSpPr>
          <p:cNvPr id="8" name="Shape 5"/>
          <p:cNvSpPr/>
          <p:nvPr/>
        </p:nvSpPr>
        <p:spPr>
          <a:xfrm>
            <a:off x="4572000" y="1024128"/>
            <a:ext cx="0" cy="3799332"/>
          </a:xfrm>
          <a:prstGeom prst="line">
            <a:avLst/>
          </a:prstGeom>
          <a:noFill/>
          <a:ln w="19050">
            <a:solidFill>
              <a:srgbClr val="E0E0E0"/>
            </a:solidFill>
            <a:prstDash val="solid"/>
          </a:ln>
        </p:spPr>
      </p:sp>
      <p:sp>
        <p:nvSpPr>
          <p:cNvPr id="9" name="Shape 6"/>
          <p:cNvSpPr/>
          <p:nvPr/>
        </p:nvSpPr>
        <p:spPr>
          <a:xfrm>
            <a:off x="320040" y="1005840"/>
            <a:ext cx="1097280" cy="256032"/>
          </a:xfrm>
          <a:prstGeom prst="roundRect">
            <a:avLst>
              <a:gd name="adj" fmla="val 35714"/>
            </a:avLst>
          </a:prstGeom>
          <a:solidFill>
            <a:srgbClr val="DC2626"/>
          </a:solidFill>
          <a:ln w="12700">
            <a:solidFill>
              <a:srgbClr val="DC2626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320040" y="1005840"/>
            <a:ext cx="109728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Example</a:t>
            </a:r>
            <a:endParaRPr lang="en-US" sz="1100" dirty="0"/>
          </a:p>
        </p:txBody>
      </p:sp>
      <p:sp>
        <p:nvSpPr>
          <p:cNvPr id="11" name="Shape 8"/>
          <p:cNvSpPr/>
          <p:nvPr/>
        </p:nvSpPr>
        <p:spPr>
          <a:xfrm>
            <a:off x="320040" y="1335024"/>
            <a:ext cx="4160520" cy="3488436"/>
          </a:xfrm>
          <a:prstGeom prst="rect">
            <a:avLst/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</p:spPr>
      </p:sp>
      <p:pic>
        <p:nvPicPr>
          <p:cNvPr id="12" name="Image 1" descr="/Users/moladak/Claude/Projects/MathedUp/output/gcse/percentages/slide_diagrams/slide12_q1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63040"/>
            <a:ext cx="3886200" cy="573783"/>
          </a:xfrm>
          <a:prstGeom prst="rect">
            <a:avLst/>
          </a:prstGeom>
        </p:spPr>
      </p:pic>
      <p:sp>
        <p:nvSpPr>
          <p:cNvPr id="13" name="Shape 9"/>
          <p:cNvSpPr/>
          <p:nvPr/>
        </p:nvSpPr>
        <p:spPr>
          <a:xfrm>
            <a:off x="4663440" y="1005840"/>
            <a:ext cx="1280160" cy="256032"/>
          </a:xfrm>
          <a:prstGeom prst="roundRect">
            <a:avLst>
              <a:gd name="adj" fmla="val 35714"/>
            </a:avLst>
          </a:prstGeom>
          <a:solidFill>
            <a:srgbClr val="1A1A1A"/>
          </a:solidFill>
          <a:ln w="12700">
            <a:solidFill>
              <a:srgbClr val="1A1A1A"/>
            </a:solidFill>
            <a:prstDash val="solid"/>
          </a:ln>
        </p:spPr>
      </p:sp>
      <p:sp>
        <p:nvSpPr>
          <p:cNvPr id="14" name="Text 10"/>
          <p:cNvSpPr/>
          <p:nvPr/>
        </p:nvSpPr>
        <p:spPr>
          <a:xfrm>
            <a:off x="4663440" y="1005840"/>
            <a:ext cx="128016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Your Turn</a:t>
            </a:r>
            <a:endParaRPr lang="en-US" sz="1100" dirty="0"/>
          </a:p>
        </p:txBody>
      </p:sp>
      <p:sp>
        <p:nvSpPr>
          <p:cNvPr id="15" name="Shape 11"/>
          <p:cNvSpPr/>
          <p:nvPr/>
        </p:nvSpPr>
        <p:spPr>
          <a:xfrm>
            <a:off x="4663440" y="1335024"/>
            <a:ext cx="4160520" cy="3488436"/>
          </a:xfrm>
          <a:prstGeom prst="rect">
            <a:avLst/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</p:spPr>
      </p:sp>
      <p:pic>
        <p:nvPicPr>
          <p:cNvPr id="16" name="Image 2" descr="/Users/moladak/Claude/Projects/MathedUp/output/gcse/percentages/slide_diagrams/slide12_q2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463040"/>
            <a:ext cx="3886200" cy="558641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66928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566928"/>
            <a:ext cx="9144000" cy="0"/>
          </a:xfrm>
          <a:prstGeom prst="line">
            <a:avLst/>
          </a:prstGeom>
          <a:noFill/>
          <a:ln w="12700">
            <a:solidFill>
              <a:srgbClr val="E0E0E0"/>
            </a:solidFill>
            <a:prstDash val="solid"/>
          </a:ln>
        </p:spPr>
      </p:sp>
      <p:pic>
        <p:nvPicPr>
          <p:cNvPr id="4" name="Image 0" descr="/Users/moladak/Claude/Projects/MathedUp/assets/Mathedup_Logo_original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100584"/>
            <a:ext cx="1632849" cy="36576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7680960" y="118872"/>
            <a:ext cx="1143000" cy="310896"/>
          </a:xfrm>
          <a:prstGeom prst="roundRect">
            <a:avLst>
              <a:gd name="adj" fmla="val 23529"/>
            </a:avLst>
          </a:prstGeom>
          <a:solidFill>
            <a:srgbClr val="6A1B9A"/>
          </a:solidFill>
          <a:ln w="12700">
            <a:solidFill>
              <a:srgbClr val="6A1B9A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7680960" y="118872"/>
            <a:ext cx="11430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AQA</a:t>
            </a:r>
            <a:endParaRPr lang="en-US" sz="1100" dirty="0"/>
          </a:p>
        </p:txBody>
      </p:sp>
      <p:sp>
        <p:nvSpPr>
          <p:cNvPr id="7" name="Text 4"/>
          <p:cNvSpPr/>
          <p:nvPr/>
        </p:nvSpPr>
        <p:spPr>
          <a:xfrm>
            <a:off x="0" y="603504"/>
            <a:ext cx="91440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i="1" dirty="0">
                <a:solidFill>
                  <a:srgbClr val="5555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Find a percentage of an amount (calculator)</a:t>
            </a:r>
            <a:endParaRPr lang="en-US" sz="1700" dirty="0"/>
          </a:p>
        </p:txBody>
      </p:sp>
      <p:sp>
        <p:nvSpPr>
          <p:cNvPr id="8" name="Shape 5"/>
          <p:cNvSpPr/>
          <p:nvPr/>
        </p:nvSpPr>
        <p:spPr>
          <a:xfrm>
            <a:off x="4572000" y="1024128"/>
            <a:ext cx="0" cy="3799332"/>
          </a:xfrm>
          <a:prstGeom prst="line">
            <a:avLst/>
          </a:prstGeom>
          <a:noFill/>
          <a:ln w="19050">
            <a:solidFill>
              <a:srgbClr val="E0E0E0"/>
            </a:solidFill>
            <a:prstDash val="solid"/>
          </a:ln>
        </p:spPr>
      </p:sp>
      <p:sp>
        <p:nvSpPr>
          <p:cNvPr id="9" name="Shape 6"/>
          <p:cNvSpPr/>
          <p:nvPr/>
        </p:nvSpPr>
        <p:spPr>
          <a:xfrm>
            <a:off x="320040" y="1005840"/>
            <a:ext cx="1097280" cy="256032"/>
          </a:xfrm>
          <a:prstGeom prst="roundRect">
            <a:avLst>
              <a:gd name="adj" fmla="val 35714"/>
            </a:avLst>
          </a:prstGeom>
          <a:solidFill>
            <a:srgbClr val="DC2626"/>
          </a:solidFill>
          <a:ln w="12700">
            <a:solidFill>
              <a:srgbClr val="DC2626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320040" y="1005840"/>
            <a:ext cx="109728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Example</a:t>
            </a:r>
            <a:endParaRPr lang="en-US" sz="1100" dirty="0"/>
          </a:p>
        </p:txBody>
      </p:sp>
      <p:sp>
        <p:nvSpPr>
          <p:cNvPr id="11" name="Shape 8"/>
          <p:cNvSpPr/>
          <p:nvPr/>
        </p:nvSpPr>
        <p:spPr>
          <a:xfrm>
            <a:off x="320040" y="1335024"/>
            <a:ext cx="4160520" cy="3488436"/>
          </a:xfrm>
          <a:prstGeom prst="rect">
            <a:avLst/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</p:spPr>
      </p:sp>
      <p:pic>
        <p:nvPicPr>
          <p:cNvPr id="12" name="Image 1" descr="/Users/moladak/Claude/Projects/MathedUp/output/gcse/percentages/slide_diagrams/slide1_s1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63040"/>
            <a:ext cx="3886200" cy="988184"/>
          </a:xfrm>
          <a:prstGeom prst="rect">
            <a:avLst/>
          </a:prstGeom>
        </p:spPr>
      </p:pic>
      <p:sp>
        <p:nvSpPr>
          <p:cNvPr id="13" name="Shape 9"/>
          <p:cNvSpPr/>
          <p:nvPr/>
        </p:nvSpPr>
        <p:spPr>
          <a:xfrm>
            <a:off x="4663440" y="1005840"/>
            <a:ext cx="1280160" cy="256032"/>
          </a:xfrm>
          <a:prstGeom prst="roundRect">
            <a:avLst>
              <a:gd name="adj" fmla="val 35714"/>
            </a:avLst>
          </a:prstGeom>
          <a:solidFill>
            <a:srgbClr val="1A1A1A"/>
          </a:solidFill>
          <a:ln w="12700">
            <a:solidFill>
              <a:srgbClr val="1A1A1A"/>
            </a:solidFill>
            <a:prstDash val="solid"/>
          </a:ln>
        </p:spPr>
      </p:sp>
      <p:sp>
        <p:nvSpPr>
          <p:cNvPr id="14" name="Text 10"/>
          <p:cNvSpPr/>
          <p:nvPr/>
        </p:nvSpPr>
        <p:spPr>
          <a:xfrm>
            <a:off x="4663440" y="1005840"/>
            <a:ext cx="128016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Your Turn</a:t>
            </a:r>
            <a:endParaRPr lang="en-US" sz="1100" dirty="0"/>
          </a:p>
        </p:txBody>
      </p:sp>
      <p:sp>
        <p:nvSpPr>
          <p:cNvPr id="15" name="Shape 11"/>
          <p:cNvSpPr/>
          <p:nvPr/>
        </p:nvSpPr>
        <p:spPr>
          <a:xfrm>
            <a:off x="4663440" y="1335024"/>
            <a:ext cx="4160520" cy="3488436"/>
          </a:xfrm>
          <a:prstGeom prst="rect">
            <a:avLst/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</p:spPr>
      </p:sp>
      <p:pic>
        <p:nvPicPr>
          <p:cNvPr id="16" name="Image 2" descr="/Users/moladak/Claude/Projects/MathedUp/output/gcse/percentages/slide_diagrams/slide1_s2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463040"/>
            <a:ext cx="3886200" cy="98818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66928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566928"/>
            <a:ext cx="9144000" cy="0"/>
          </a:xfrm>
          <a:prstGeom prst="line">
            <a:avLst/>
          </a:prstGeom>
          <a:noFill/>
          <a:ln w="12700">
            <a:solidFill>
              <a:srgbClr val="E0E0E0"/>
            </a:solidFill>
            <a:prstDash val="solid"/>
          </a:ln>
        </p:spPr>
      </p:sp>
      <p:pic>
        <p:nvPicPr>
          <p:cNvPr id="4" name="Image 0" descr="/Users/moladak/Claude/Projects/MathedUp/assets/Mathedup_Logo_original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100584"/>
            <a:ext cx="1632849" cy="36576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7680960" y="118872"/>
            <a:ext cx="1143000" cy="310896"/>
          </a:xfrm>
          <a:prstGeom prst="roundRect">
            <a:avLst>
              <a:gd name="adj" fmla="val 23529"/>
            </a:avLst>
          </a:prstGeom>
          <a:solidFill>
            <a:srgbClr val="6A1B9A"/>
          </a:solidFill>
          <a:ln w="12700">
            <a:solidFill>
              <a:srgbClr val="6A1B9A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7680960" y="118872"/>
            <a:ext cx="11430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AQA</a:t>
            </a:r>
            <a:endParaRPr lang="en-US" sz="1100" dirty="0"/>
          </a:p>
        </p:txBody>
      </p:sp>
      <p:sp>
        <p:nvSpPr>
          <p:cNvPr id="7" name="Text 4"/>
          <p:cNvSpPr/>
          <p:nvPr/>
        </p:nvSpPr>
        <p:spPr>
          <a:xfrm>
            <a:off x="0" y="603504"/>
            <a:ext cx="91440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i="1" dirty="0">
                <a:solidFill>
                  <a:srgbClr val="5555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Find a percentage of an amount where the percentage is above 100%</a:t>
            </a:r>
            <a:endParaRPr lang="en-US" sz="1700" dirty="0"/>
          </a:p>
        </p:txBody>
      </p:sp>
      <p:sp>
        <p:nvSpPr>
          <p:cNvPr id="8" name="Shape 5"/>
          <p:cNvSpPr/>
          <p:nvPr/>
        </p:nvSpPr>
        <p:spPr>
          <a:xfrm>
            <a:off x="4572000" y="1024128"/>
            <a:ext cx="0" cy="3799332"/>
          </a:xfrm>
          <a:prstGeom prst="line">
            <a:avLst/>
          </a:prstGeom>
          <a:noFill/>
          <a:ln w="19050">
            <a:solidFill>
              <a:srgbClr val="E0E0E0"/>
            </a:solidFill>
            <a:prstDash val="solid"/>
          </a:ln>
        </p:spPr>
      </p:sp>
      <p:sp>
        <p:nvSpPr>
          <p:cNvPr id="9" name="Shape 6"/>
          <p:cNvSpPr/>
          <p:nvPr/>
        </p:nvSpPr>
        <p:spPr>
          <a:xfrm>
            <a:off x="320040" y="1005840"/>
            <a:ext cx="1097280" cy="256032"/>
          </a:xfrm>
          <a:prstGeom prst="roundRect">
            <a:avLst>
              <a:gd name="adj" fmla="val 35714"/>
            </a:avLst>
          </a:prstGeom>
          <a:solidFill>
            <a:srgbClr val="DC2626"/>
          </a:solidFill>
          <a:ln w="12700">
            <a:solidFill>
              <a:srgbClr val="DC2626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320040" y="1005840"/>
            <a:ext cx="109728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Example</a:t>
            </a:r>
            <a:endParaRPr lang="en-US" sz="1100" dirty="0"/>
          </a:p>
        </p:txBody>
      </p:sp>
      <p:sp>
        <p:nvSpPr>
          <p:cNvPr id="11" name="Shape 8"/>
          <p:cNvSpPr/>
          <p:nvPr/>
        </p:nvSpPr>
        <p:spPr>
          <a:xfrm>
            <a:off x="320040" y="1335024"/>
            <a:ext cx="4160520" cy="3488436"/>
          </a:xfrm>
          <a:prstGeom prst="rect">
            <a:avLst/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</p:spPr>
      </p:sp>
      <p:pic>
        <p:nvPicPr>
          <p:cNvPr id="12" name="Image 1" descr="/Users/moladak/Claude/Projects/MathedUp/output/gcse/percentages/slide_diagrams/slide2_s1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63040"/>
            <a:ext cx="3886200" cy="988184"/>
          </a:xfrm>
          <a:prstGeom prst="rect">
            <a:avLst/>
          </a:prstGeom>
        </p:spPr>
      </p:pic>
      <p:sp>
        <p:nvSpPr>
          <p:cNvPr id="13" name="Shape 9"/>
          <p:cNvSpPr/>
          <p:nvPr/>
        </p:nvSpPr>
        <p:spPr>
          <a:xfrm>
            <a:off x="4663440" y="1005840"/>
            <a:ext cx="1280160" cy="256032"/>
          </a:xfrm>
          <a:prstGeom prst="roundRect">
            <a:avLst>
              <a:gd name="adj" fmla="val 35714"/>
            </a:avLst>
          </a:prstGeom>
          <a:solidFill>
            <a:srgbClr val="1A1A1A"/>
          </a:solidFill>
          <a:ln w="12700">
            <a:solidFill>
              <a:srgbClr val="1A1A1A"/>
            </a:solidFill>
            <a:prstDash val="solid"/>
          </a:ln>
        </p:spPr>
      </p:sp>
      <p:sp>
        <p:nvSpPr>
          <p:cNvPr id="14" name="Text 10"/>
          <p:cNvSpPr/>
          <p:nvPr/>
        </p:nvSpPr>
        <p:spPr>
          <a:xfrm>
            <a:off x="4663440" y="1005840"/>
            <a:ext cx="128016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Your Turn</a:t>
            </a:r>
            <a:endParaRPr lang="en-US" sz="1100" dirty="0"/>
          </a:p>
        </p:txBody>
      </p:sp>
      <p:sp>
        <p:nvSpPr>
          <p:cNvPr id="15" name="Shape 11"/>
          <p:cNvSpPr/>
          <p:nvPr/>
        </p:nvSpPr>
        <p:spPr>
          <a:xfrm>
            <a:off x="4663440" y="1335024"/>
            <a:ext cx="4160520" cy="3488436"/>
          </a:xfrm>
          <a:prstGeom prst="rect">
            <a:avLst/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</p:spPr>
      </p:sp>
      <p:pic>
        <p:nvPicPr>
          <p:cNvPr id="16" name="Image 2" descr="/Users/moladak/Claude/Projects/MathedUp/output/gcse/percentages/slide_diagrams/slide2_s2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463040"/>
            <a:ext cx="3886200" cy="988184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66928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566928"/>
            <a:ext cx="9144000" cy="0"/>
          </a:xfrm>
          <a:prstGeom prst="line">
            <a:avLst/>
          </a:prstGeom>
          <a:noFill/>
          <a:ln w="12700">
            <a:solidFill>
              <a:srgbClr val="E0E0E0"/>
            </a:solidFill>
            <a:prstDash val="solid"/>
          </a:ln>
        </p:spPr>
      </p:sp>
      <p:pic>
        <p:nvPicPr>
          <p:cNvPr id="4" name="Image 0" descr="/Users/moladak/Claude/Projects/MathedUp/assets/Mathedup_Logo_original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100584"/>
            <a:ext cx="1632849" cy="36576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7680960" y="118872"/>
            <a:ext cx="1143000" cy="310896"/>
          </a:xfrm>
          <a:prstGeom prst="roundRect">
            <a:avLst>
              <a:gd name="adj" fmla="val 23529"/>
            </a:avLst>
          </a:prstGeom>
          <a:solidFill>
            <a:srgbClr val="1565C0"/>
          </a:solidFill>
          <a:ln w="12700">
            <a:solidFill>
              <a:srgbClr val="1565C0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7680960" y="118872"/>
            <a:ext cx="11430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OCR</a:t>
            </a:r>
            <a:endParaRPr lang="en-US" sz="1100" dirty="0"/>
          </a:p>
        </p:txBody>
      </p:sp>
      <p:sp>
        <p:nvSpPr>
          <p:cNvPr id="7" name="Text 4"/>
          <p:cNvSpPr/>
          <p:nvPr/>
        </p:nvSpPr>
        <p:spPr>
          <a:xfrm>
            <a:off x="0" y="603504"/>
            <a:ext cx="91440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i="1" dirty="0">
                <a:solidFill>
                  <a:srgbClr val="5555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Find a percentage of an amount without a calculator (10%/5%/1% build-up)</a:t>
            </a:r>
            <a:endParaRPr lang="en-US" sz="1700" dirty="0"/>
          </a:p>
        </p:txBody>
      </p:sp>
      <p:sp>
        <p:nvSpPr>
          <p:cNvPr id="8" name="Shape 5"/>
          <p:cNvSpPr/>
          <p:nvPr/>
        </p:nvSpPr>
        <p:spPr>
          <a:xfrm>
            <a:off x="4572000" y="1024128"/>
            <a:ext cx="0" cy="3799332"/>
          </a:xfrm>
          <a:prstGeom prst="line">
            <a:avLst/>
          </a:prstGeom>
          <a:noFill/>
          <a:ln w="19050">
            <a:solidFill>
              <a:srgbClr val="E0E0E0"/>
            </a:solidFill>
            <a:prstDash val="solid"/>
          </a:ln>
        </p:spPr>
      </p:sp>
      <p:sp>
        <p:nvSpPr>
          <p:cNvPr id="9" name="Shape 6"/>
          <p:cNvSpPr/>
          <p:nvPr/>
        </p:nvSpPr>
        <p:spPr>
          <a:xfrm>
            <a:off x="320040" y="1005840"/>
            <a:ext cx="1097280" cy="256032"/>
          </a:xfrm>
          <a:prstGeom prst="roundRect">
            <a:avLst>
              <a:gd name="adj" fmla="val 35714"/>
            </a:avLst>
          </a:prstGeom>
          <a:solidFill>
            <a:srgbClr val="DC2626"/>
          </a:solidFill>
          <a:ln w="12700">
            <a:solidFill>
              <a:srgbClr val="DC2626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320040" y="1005840"/>
            <a:ext cx="109728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Example</a:t>
            </a:r>
            <a:endParaRPr lang="en-US" sz="1100" dirty="0"/>
          </a:p>
        </p:txBody>
      </p:sp>
      <p:sp>
        <p:nvSpPr>
          <p:cNvPr id="11" name="Shape 8"/>
          <p:cNvSpPr/>
          <p:nvPr/>
        </p:nvSpPr>
        <p:spPr>
          <a:xfrm>
            <a:off x="320040" y="1335024"/>
            <a:ext cx="4160520" cy="3488436"/>
          </a:xfrm>
          <a:prstGeom prst="rect">
            <a:avLst/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</p:spPr>
      </p:sp>
      <p:pic>
        <p:nvPicPr>
          <p:cNvPr id="12" name="Image 1" descr="/Users/moladak/Claude/Projects/MathedUp/output/gcse/percentages/slide_diagrams/slide3_s1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63040"/>
            <a:ext cx="3886200" cy="1163149"/>
          </a:xfrm>
          <a:prstGeom prst="rect">
            <a:avLst/>
          </a:prstGeom>
        </p:spPr>
      </p:pic>
      <p:sp>
        <p:nvSpPr>
          <p:cNvPr id="13" name="Shape 9"/>
          <p:cNvSpPr/>
          <p:nvPr/>
        </p:nvSpPr>
        <p:spPr>
          <a:xfrm>
            <a:off x="4663440" y="1005840"/>
            <a:ext cx="1280160" cy="256032"/>
          </a:xfrm>
          <a:prstGeom prst="roundRect">
            <a:avLst>
              <a:gd name="adj" fmla="val 35714"/>
            </a:avLst>
          </a:prstGeom>
          <a:solidFill>
            <a:srgbClr val="1A1A1A"/>
          </a:solidFill>
          <a:ln w="12700">
            <a:solidFill>
              <a:srgbClr val="1A1A1A"/>
            </a:solidFill>
            <a:prstDash val="solid"/>
          </a:ln>
        </p:spPr>
      </p:sp>
      <p:sp>
        <p:nvSpPr>
          <p:cNvPr id="14" name="Text 10"/>
          <p:cNvSpPr/>
          <p:nvPr/>
        </p:nvSpPr>
        <p:spPr>
          <a:xfrm>
            <a:off x="4663440" y="1005840"/>
            <a:ext cx="128016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Your Turn</a:t>
            </a:r>
            <a:endParaRPr lang="en-US" sz="1100" dirty="0"/>
          </a:p>
        </p:txBody>
      </p:sp>
      <p:sp>
        <p:nvSpPr>
          <p:cNvPr id="15" name="Shape 11"/>
          <p:cNvSpPr/>
          <p:nvPr/>
        </p:nvSpPr>
        <p:spPr>
          <a:xfrm>
            <a:off x="4663440" y="1335024"/>
            <a:ext cx="4160520" cy="3488436"/>
          </a:xfrm>
          <a:prstGeom prst="rect">
            <a:avLst/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</p:spPr>
      </p:sp>
      <p:pic>
        <p:nvPicPr>
          <p:cNvPr id="16" name="Image 2" descr="/Users/moladak/Claude/Projects/MathedUp/output/gcse/percentages/slide_diagrams/slide3_s2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463040"/>
            <a:ext cx="3886200" cy="1340579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66928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566928"/>
            <a:ext cx="9144000" cy="0"/>
          </a:xfrm>
          <a:prstGeom prst="line">
            <a:avLst/>
          </a:prstGeom>
          <a:noFill/>
          <a:ln w="12700">
            <a:solidFill>
              <a:srgbClr val="E0E0E0"/>
            </a:solidFill>
            <a:prstDash val="solid"/>
          </a:ln>
        </p:spPr>
      </p:sp>
      <p:pic>
        <p:nvPicPr>
          <p:cNvPr id="4" name="Image 0" descr="/Users/moladak/Claude/Projects/MathedUp/assets/Mathedup_Logo_original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100584"/>
            <a:ext cx="1632849" cy="36576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7680960" y="118872"/>
            <a:ext cx="1143000" cy="310896"/>
          </a:xfrm>
          <a:prstGeom prst="roundRect">
            <a:avLst>
              <a:gd name="adj" fmla="val 23529"/>
            </a:avLst>
          </a:prstGeom>
          <a:solidFill>
            <a:srgbClr val="1565C0"/>
          </a:solidFill>
          <a:ln w="12700">
            <a:solidFill>
              <a:srgbClr val="1565C0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7680960" y="118872"/>
            <a:ext cx="11430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OCR</a:t>
            </a:r>
            <a:endParaRPr lang="en-US" sz="1100" dirty="0"/>
          </a:p>
        </p:txBody>
      </p:sp>
      <p:sp>
        <p:nvSpPr>
          <p:cNvPr id="7" name="Text 4"/>
          <p:cNvSpPr/>
          <p:nvPr/>
        </p:nvSpPr>
        <p:spPr>
          <a:xfrm>
            <a:off x="0" y="603504"/>
            <a:ext cx="91440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i="1" dirty="0">
                <a:solidFill>
                  <a:srgbClr val="5555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Express one quantity as a percentage of another</a:t>
            </a:r>
            <a:endParaRPr lang="en-US" sz="1700" dirty="0"/>
          </a:p>
        </p:txBody>
      </p:sp>
      <p:sp>
        <p:nvSpPr>
          <p:cNvPr id="8" name="Shape 5"/>
          <p:cNvSpPr/>
          <p:nvPr/>
        </p:nvSpPr>
        <p:spPr>
          <a:xfrm>
            <a:off x="4572000" y="1024128"/>
            <a:ext cx="0" cy="3799332"/>
          </a:xfrm>
          <a:prstGeom prst="line">
            <a:avLst/>
          </a:prstGeom>
          <a:noFill/>
          <a:ln w="19050">
            <a:solidFill>
              <a:srgbClr val="E0E0E0"/>
            </a:solidFill>
            <a:prstDash val="solid"/>
          </a:ln>
        </p:spPr>
      </p:sp>
      <p:sp>
        <p:nvSpPr>
          <p:cNvPr id="9" name="Shape 6"/>
          <p:cNvSpPr/>
          <p:nvPr/>
        </p:nvSpPr>
        <p:spPr>
          <a:xfrm>
            <a:off x="320040" y="1005840"/>
            <a:ext cx="1097280" cy="256032"/>
          </a:xfrm>
          <a:prstGeom prst="roundRect">
            <a:avLst>
              <a:gd name="adj" fmla="val 35714"/>
            </a:avLst>
          </a:prstGeom>
          <a:solidFill>
            <a:srgbClr val="DC2626"/>
          </a:solidFill>
          <a:ln w="12700">
            <a:solidFill>
              <a:srgbClr val="DC2626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320040" y="1005840"/>
            <a:ext cx="109728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Example</a:t>
            </a:r>
            <a:endParaRPr lang="en-US" sz="1100" dirty="0"/>
          </a:p>
        </p:txBody>
      </p:sp>
      <p:sp>
        <p:nvSpPr>
          <p:cNvPr id="11" name="Shape 8"/>
          <p:cNvSpPr/>
          <p:nvPr/>
        </p:nvSpPr>
        <p:spPr>
          <a:xfrm>
            <a:off x="320040" y="1335024"/>
            <a:ext cx="4160520" cy="3488436"/>
          </a:xfrm>
          <a:prstGeom prst="rect">
            <a:avLst/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</p:spPr>
      </p:sp>
      <p:pic>
        <p:nvPicPr>
          <p:cNvPr id="12" name="Image 1" descr="/Users/moladak/Claude/Projects/MathedUp/output/gcse/percentages/slide_diagrams/slide4_s1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63040"/>
            <a:ext cx="3886200" cy="887148"/>
          </a:xfrm>
          <a:prstGeom prst="rect">
            <a:avLst/>
          </a:prstGeom>
        </p:spPr>
      </p:pic>
      <p:sp>
        <p:nvSpPr>
          <p:cNvPr id="13" name="Shape 9"/>
          <p:cNvSpPr/>
          <p:nvPr/>
        </p:nvSpPr>
        <p:spPr>
          <a:xfrm>
            <a:off x="4663440" y="1005840"/>
            <a:ext cx="1280160" cy="256032"/>
          </a:xfrm>
          <a:prstGeom prst="roundRect">
            <a:avLst>
              <a:gd name="adj" fmla="val 35714"/>
            </a:avLst>
          </a:prstGeom>
          <a:solidFill>
            <a:srgbClr val="1A1A1A"/>
          </a:solidFill>
          <a:ln w="12700">
            <a:solidFill>
              <a:srgbClr val="1A1A1A"/>
            </a:solidFill>
            <a:prstDash val="solid"/>
          </a:ln>
        </p:spPr>
      </p:sp>
      <p:sp>
        <p:nvSpPr>
          <p:cNvPr id="14" name="Text 10"/>
          <p:cNvSpPr/>
          <p:nvPr/>
        </p:nvSpPr>
        <p:spPr>
          <a:xfrm>
            <a:off x="4663440" y="1005840"/>
            <a:ext cx="128016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Your Turn</a:t>
            </a:r>
            <a:endParaRPr lang="en-US" sz="1100" dirty="0"/>
          </a:p>
        </p:txBody>
      </p:sp>
      <p:sp>
        <p:nvSpPr>
          <p:cNvPr id="15" name="Shape 11"/>
          <p:cNvSpPr/>
          <p:nvPr/>
        </p:nvSpPr>
        <p:spPr>
          <a:xfrm>
            <a:off x="4663440" y="1335024"/>
            <a:ext cx="4160520" cy="3488436"/>
          </a:xfrm>
          <a:prstGeom prst="rect">
            <a:avLst/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</p:spPr>
      </p:sp>
      <p:pic>
        <p:nvPicPr>
          <p:cNvPr id="16" name="Image 2" descr="/Users/moladak/Claude/Projects/MathedUp/output/gcse/percentages/slide_diagrams/slide4_s2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463040"/>
            <a:ext cx="3886200" cy="1062113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66928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566928"/>
            <a:ext cx="9144000" cy="0"/>
          </a:xfrm>
          <a:prstGeom prst="line">
            <a:avLst/>
          </a:prstGeom>
          <a:noFill/>
          <a:ln w="12700">
            <a:solidFill>
              <a:srgbClr val="E0E0E0"/>
            </a:solidFill>
            <a:prstDash val="solid"/>
          </a:ln>
        </p:spPr>
      </p:sp>
      <p:pic>
        <p:nvPicPr>
          <p:cNvPr id="4" name="Image 0" descr="/Users/moladak/Claude/Projects/MathedUp/assets/Mathedup_Logo_original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100584"/>
            <a:ext cx="1632849" cy="36576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7680960" y="118872"/>
            <a:ext cx="1143000" cy="310896"/>
          </a:xfrm>
          <a:prstGeom prst="roundRect">
            <a:avLst>
              <a:gd name="adj" fmla="val 23529"/>
            </a:avLst>
          </a:prstGeom>
          <a:solidFill>
            <a:srgbClr val="6A1B9A"/>
          </a:solidFill>
          <a:ln w="12700">
            <a:solidFill>
              <a:srgbClr val="6A1B9A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7680960" y="118872"/>
            <a:ext cx="11430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AQA</a:t>
            </a:r>
            <a:endParaRPr lang="en-US" sz="1100" dirty="0"/>
          </a:p>
        </p:txBody>
      </p:sp>
      <p:sp>
        <p:nvSpPr>
          <p:cNvPr id="7" name="Text 4"/>
          <p:cNvSpPr/>
          <p:nvPr/>
        </p:nvSpPr>
        <p:spPr>
          <a:xfrm>
            <a:off x="0" y="603504"/>
            <a:ext cx="91440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i="1" dirty="0">
                <a:solidFill>
                  <a:srgbClr val="5555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Increase or decrease an amount by a percentage</a:t>
            </a:r>
            <a:endParaRPr lang="en-US" sz="1700" dirty="0"/>
          </a:p>
        </p:txBody>
      </p:sp>
      <p:sp>
        <p:nvSpPr>
          <p:cNvPr id="8" name="Shape 5"/>
          <p:cNvSpPr/>
          <p:nvPr/>
        </p:nvSpPr>
        <p:spPr>
          <a:xfrm>
            <a:off x="4572000" y="1024128"/>
            <a:ext cx="0" cy="3799332"/>
          </a:xfrm>
          <a:prstGeom prst="line">
            <a:avLst/>
          </a:prstGeom>
          <a:noFill/>
          <a:ln w="19050">
            <a:solidFill>
              <a:srgbClr val="E0E0E0"/>
            </a:solidFill>
            <a:prstDash val="solid"/>
          </a:ln>
        </p:spPr>
      </p:sp>
      <p:sp>
        <p:nvSpPr>
          <p:cNvPr id="9" name="Shape 6"/>
          <p:cNvSpPr/>
          <p:nvPr/>
        </p:nvSpPr>
        <p:spPr>
          <a:xfrm>
            <a:off x="320040" y="1005840"/>
            <a:ext cx="1097280" cy="256032"/>
          </a:xfrm>
          <a:prstGeom prst="roundRect">
            <a:avLst>
              <a:gd name="adj" fmla="val 35714"/>
            </a:avLst>
          </a:prstGeom>
          <a:solidFill>
            <a:srgbClr val="DC2626"/>
          </a:solidFill>
          <a:ln w="12700">
            <a:solidFill>
              <a:srgbClr val="DC2626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320040" y="1005840"/>
            <a:ext cx="109728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Example</a:t>
            </a:r>
            <a:endParaRPr lang="en-US" sz="1100" dirty="0"/>
          </a:p>
        </p:txBody>
      </p:sp>
      <p:sp>
        <p:nvSpPr>
          <p:cNvPr id="11" name="Shape 8"/>
          <p:cNvSpPr/>
          <p:nvPr/>
        </p:nvSpPr>
        <p:spPr>
          <a:xfrm>
            <a:off x="320040" y="1335024"/>
            <a:ext cx="4160520" cy="3488436"/>
          </a:xfrm>
          <a:prstGeom prst="rect">
            <a:avLst/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</p:spPr>
      </p:sp>
      <p:pic>
        <p:nvPicPr>
          <p:cNvPr id="12" name="Image 1" descr="/Users/moladak/Claude/Projects/MathedUp/output/gcse/percentages/slide_diagrams/slide5_s1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63040"/>
            <a:ext cx="3886200" cy="988184"/>
          </a:xfrm>
          <a:prstGeom prst="rect">
            <a:avLst/>
          </a:prstGeom>
        </p:spPr>
      </p:pic>
      <p:sp>
        <p:nvSpPr>
          <p:cNvPr id="13" name="Shape 9"/>
          <p:cNvSpPr/>
          <p:nvPr/>
        </p:nvSpPr>
        <p:spPr>
          <a:xfrm>
            <a:off x="4663440" y="1005840"/>
            <a:ext cx="1280160" cy="256032"/>
          </a:xfrm>
          <a:prstGeom prst="roundRect">
            <a:avLst>
              <a:gd name="adj" fmla="val 35714"/>
            </a:avLst>
          </a:prstGeom>
          <a:solidFill>
            <a:srgbClr val="1A1A1A"/>
          </a:solidFill>
          <a:ln w="12700">
            <a:solidFill>
              <a:srgbClr val="1A1A1A"/>
            </a:solidFill>
            <a:prstDash val="solid"/>
          </a:ln>
        </p:spPr>
      </p:sp>
      <p:sp>
        <p:nvSpPr>
          <p:cNvPr id="14" name="Text 10"/>
          <p:cNvSpPr/>
          <p:nvPr/>
        </p:nvSpPr>
        <p:spPr>
          <a:xfrm>
            <a:off x="4663440" y="1005840"/>
            <a:ext cx="128016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Your Turn</a:t>
            </a:r>
            <a:endParaRPr lang="en-US" sz="1100" dirty="0"/>
          </a:p>
        </p:txBody>
      </p:sp>
      <p:sp>
        <p:nvSpPr>
          <p:cNvPr id="15" name="Shape 11"/>
          <p:cNvSpPr/>
          <p:nvPr/>
        </p:nvSpPr>
        <p:spPr>
          <a:xfrm>
            <a:off x="4663440" y="1335024"/>
            <a:ext cx="4160520" cy="3488436"/>
          </a:xfrm>
          <a:prstGeom prst="rect">
            <a:avLst/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</p:spPr>
      </p:sp>
      <p:pic>
        <p:nvPicPr>
          <p:cNvPr id="16" name="Image 2" descr="/Users/moladak/Claude/Projects/MathedUp/output/gcse/percentages/slide_diagrams/slide5_s2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463040"/>
            <a:ext cx="3886200" cy="98818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66928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566928"/>
            <a:ext cx="9144000" cy="0"/>
          </a:xfrm>
          <a:prstGeom prst="line">
            <a:avLst/>
          </a:prstGeom>
          <a:noFill/>
          <a:ln w="12700">
            <a:solidFill>
              <a:srgbClr val="E0E0E0"/>
            </a:solidFill>
            <a:prstDash val="solid"/>
          </a:ln>
        </p:spPr>
      </p:sp>
      <p:pic>
        <p:nvPicPr>
          <p:cNvPr id="4" name="Image 0" descr="/Users/moladak/Claude/Projects/MathedUp/assets/Mathedup_Logo_original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100584"/>
            <a:ext cx="1632849" cy="36576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7680960" y="118872"/>
            <a:ext cx="1143000" cy="310896"/>
          </a:xfrm>
          <a:prstGeom prst="roundRect">
            <a:avLst>
              <a:gd name="adj" fmla="val 23529"/>
            </a:avLst>
          </a:prstGeom>
          <a:solidFill>
            <a:srgbClr val="6A1B9A"/>
          </a:solidFill>
          <a:ln w="12700">
            <a:solidFill>
              <a:srgbClr val="6A1B9A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7680960" y="118872"/>
            <a:ext cx="11430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AQA</a:t>
            </a:r>
            <a:endParaRPr lang="en-US" sz="1100" dirty="0"/>
          </a:p>
        </p:txBody>
      </p:sp>
      <p:sp>
        <p:nvSpPr>
          <p:cNvPr id="7" name="Text 4"/>
          <p:cNvSpPr/>
          <p:nvPr/>
        </p:nvSpPr>
        <p:spPr>
          <a:xfrm>
            <a:off x="0" y="603504"/>
            <a:ext cx="91440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i="1" dirty="0">
                <a:solidFill>
                  <a:srgbClr val="5555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Circle the decimal multiplier for a percentage change (AQA)</a:t>
            </a:r>
            <a:endParaRPr lang="en-US" sz="1700" dirty="0"/>
          </a:p>
        </p:txBody>
      </p:sp>
      <p:sp>
        <p:nvSpPr>
          <p:cNvPr id="8" name="Shape 5"/>
          <p:cNvSpPr/>
          <p:nvPr/>
        </p:nvSpPr>
        <p:spPr>
          <a:xfrm>
            <a:off x="4572000" y="1024128"/>
            <a:ext cx="0" cy="3799332"/>
          </a:xfrm>
          <a:prstGeom prst="line">
            <a:avLst/>
          </a:prstGeom>
          <a:noFill/>
          <a:ln w="19050">
            <a:solidFill>
              <a:srgbClr val="E0E0E0"/>
            </a:solidFill>
            <a:prstDash val="solid"/>
          </a:ln>
        </p:spPr>
      </p:sp>
      <p:sp>
        <p:nvSpPr>
          <p:cNvPr id="9" name="Shape 6"/>
          <p:cNvSpPr/>
          <p:nvPr/>
        </p:nvSpPr>
        <p:spPr>
          <a:xfrm>
            <a:off x="320040" y="1005840"/>
            <a:ext cx="1097280" cy="256032"/>
          </a:xfrm>
          <a:prstGeom prst="roundRect">
            <a:avLst>
              <a:gd name="adj" fmla="val 35714"/>
            </a:avLst>
          </a:prstGeom>
          <a:solidFill>
            <a:srgbClr val="DC2626"/>
          </a:solidFill>
          <a:ln w="12700">
            <a:solidFill>
              <a:srgbClr val="DC2626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320040" y="1005840"/>
            <a:ext cx="109728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Example</a:t>
            </a:r>
            <a:endParaRPr lang="en-US" sz="1100" dirty="0"/>
          </a:p>
        </p:txBody>
      </p:sp>
      <p:sp>
        <p:nvSpPr>
          <p:cNvPr id="11" name="Shape 8"/>
          <p:cNvSpPr/>
          <p:nvPr/>
        </p:nvSpPr>
        <p:spPr>
          <a:xfrm>
            <a:off x="320040" y="1335024"/>
            <a:ext cx="4160520" cy="3488436"/>
          </a:xfrm>
          <a:prstGeom prst="rect">
            <a:avLst/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</p:spPr>
      </p:sp>
      <p:pic>
        <p:nvPicPr>
          <p:cNvPr id="12" name="Image 1" descr="/Users/moladak/Claude/Projects/MathedUp/output/gcse/percentages/slide_diagrams/slide6_s1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63040"/>
            <a:ext cx="3886200" cy="656538"/>
          </a:xfrm>
          <a:prstGeom prst="rect">
            <a:avLst/>
          </a:prstGeom>
        </p:spPr>
      </p:pic>
      <p:sp>
        <p:nvSpPr>
          <p:cNvPr id="13" name="Shape 9"/>
          <p:cNvSpPr/>
          <p:nvPr/>
        </p:nvSpPr>
        <p:spPr>
          <a:xfrm>
            <a:off x="4663440" y="1005840"/>
            <a:ext cx="1280160" cy="256032"/>
          </a:xfrm>
          <a:prstGeom prst="roundRect">
            <a:avLst>
              <a:gd name="adj" fmla="val 35714"/>
            </a:avLst>
          </a:prstGeom>
          <a:solidFill>
            <a:srgbClr val="1A1A1A"/>
          </a:solidFill>
          <a:ln w="12700">
            <a:solidFill>
              <a:srgbClr val="1A1A1A"/>
            </a:solidFill>
            <a:prstDash val="solid"/>
          </a:ln>
        </p:spPr>
      </p:sp>
      <p:sp>
        <p:nvSpPr>
          <p:cNvPr id="14" name="Text 10"/>
          <p:cNvSpPr/>
          <p:nvPr/>
        </p:nvSpPr>
        <p:spPr>
          <a:xfrm>
            <a:off x="4663440" y="1005840"/>
            <a:ext cx="128016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Your Turn</a:t>
            </a:r>
            <a:endParaRPr lang="en-US" sz="1100" dirty="0"/>
          </a:p>
        </p:txBody>
      </p:sp>
      <p:sp>
        <p:nvSpPr>
          <p:cNvPr id="15" name="Shape 11"/>
          <p:cNvSpPr/>
          <p:nvPr/>
        </p:nvSpPr>
        <p:spPr>
          <a:xfrm>
            <a:off x="4663440" y="1335024"/>
            <a:ext cx="4160520" cy="3488436"/>
          </a:xfrm>
          <a:prstGeom prst="rect">
            <a:avLst/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</p:spPr>
      </p:sp>
      <p:pic>
        <p:nvPicPr>
          <p:cNvPr id="16" name="Image 2" descr="/Users/moladak/Claude/Projects/MathedUp/output/gcse/percentages/slide_diagrams/slide6_s2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463040"/>
            <a:ext cx="3886200" cy="66343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66928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566928"/>
            <a:ext cx="9144000" cy="0"/>
          </a:xfrm>
          <a:prstGeom prst="line">
            <a:avLst/>
          </a:prstGeom>
          <a:noFill/>
          <a:ln w="12700">
            <a:solidFill>
              <a:srgbClr val="E0E0E0"/>
            </a:solidFill>
            <a:prstDash val="solid"/>
          </a:ln>
        </p:spPr>
      </p:sp>
      <p:pic>
        <p:nvPicPr>
          <p:cNvPr id="4" name="Image 0" descr="/Users/moladak/Claude/Projects/MathedUp/assets/Mathedup_Logo_original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100584"/>
            <a:ext cx="1632849" cy="36576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7680960" y="118872"/>
            <a:ext cx="1143000" cy="310896"/>
          </a:xfrm>
          <a:prstGeom prst="roundRect">
            <a:avLst>
              <a:gd name="adj" fmla="val 23529"/>
            </a:avLst>
          </a:prstGeom>
          <a:solidFill>
            <a:srgbClr val="1565C0"/>
          </a:solidFill>
          <a:ln w="12700">
            <a:solidFill>
              <a:srgbClr val="1565C0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7680960" y="118872"/>
            <a:ext cx="11430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OCR</a:t>
            </a:r>
            <a:endParaRPr lang="en-US" sz="1100" dirty="0"/>
          </a:p>
        </p:txBody>
      </p:sp>
      <p:sp>
        <p:nvSpPr>
          <p:cNvPr id="7" name="Text 4"/>
          <p:cNvSpPr/>
          <p:nvPr/>
        </p:nvSpPr>
        <p:spPr>
          <a:xfrm>
            <a:off x="0" y="603504"/>
            <a:ext cx="91440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i="1" dirty="0">
                <a:solidFill>
                  <a:srgbClr val="5555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Find the percentage increase or decrease</a:t>
            </a:r>
            <a:endParaRPr lang="en-US" sz="1700" dirty="0"/>
          </a:p>
        </p:txBody>
      </p:sp>
      <p:sp>
        <p:nvSpPr>
          <p:cNvPr id="8" name="Shape 5"/>
          <p:cNvSpPr/>
          <p:nvPr/>
        </p:nvSpPr>
        <p:spPr>
          <a:xfrm>
            <a:off x="4572000" y="1024128"/>
            <a:ext cx="0" cy="3799332"/>
          </a:xfrm>
          <a:prstGeom prst="line">
            <a:avLst/>
          </a:prstGeom>
          <a:noFill/>
          <a:ln w="19050">
            <a:solidFill>
              <a:srgbClr val="E0E0E0"/>
            </a:solidFill>
            <a:prstDash val="solid"/>
          </a:ln>
        </p:spPr>
      </p:sp>
      <p:sp>
        <p:nvSpPr>
          <p:cNvPr id="9" name="Shape 6"/>
          <p:cNvSpPr/>
          <p:nvPr/>
        </p:nvSpPr>
        <p:spPr>
          <a:xfrm>
            <a:off x="320040" y="1005840"/>
            <a:ext cx="1097280" cy="256032"/>
          </a:xfrm>
          <a:prstGeom prst="roundRect">
            <a:avLst>
              <a:gd name="adj" fmla="val 35714"/>
            </a:avLst>
          </a:prstGeom>
          <a:solidFill>
            <a:srgbClr val="DC2626"/>
          </a:solidFill>
          <a:ln w="12700">
            <a:solidFill>
              <a:srgbClr val="DC2626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320040" y="1005840"/>
            <a:ext cx="109728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Example</a:t>
            </a:r>
            <a:endParaRPr lang="en-US" sz="1100" dirty="0"/>
          </a:p>
        </p:txBody>
      </p:sp>
      <p:sp>
        <p:nvSpPr>
          <p:cNvPr id="11" name="Shape 8"/>
          <p:cNvSpPr/>
          <p:nvPr/>
        </p:nvSpPr>
        <p:spPr>
          <a:xfrm>
            <a:off x="320040" y="1335024"/>
            <a:ext cx="4160520" cy="3488436"/>
          </a:xfrm>
          <a:prstGeom prst="rect">
            <a:avLst/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</p:spPr>
      </p:sp>
      <p:pic>
        <p:nvPicPr>
          <p:cNvPr id="12" name="Image 1" descr="/Users/moladak/Claude/Projects/MathedUp/output/gcse/percentages/slide_diagrams/slide7_s1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63040"/>
            <a:ext cx="3886200" cy="1062113"/>
          </a:xfrm>
          <a:prstGeom prst="rect">
            <a:avLst/>
          </a:prstGeom>
        </p:spPr>
      </p:pic>
      <p:sp>
        <p:nvSpPr>
          <p:cNvPr id="13" name="Shape 9"/>
          <p:cNvSpPr/>
          <p:nvPr/>
        </p:nvSpPr>
        <p:spPr>
          <a:xfrm>
            <a:off x="4663440" y="1005840"/>
            <a:ext cx="1280160" cy="256032"/>
          </a:xfrm>
          <a:prstGeom prst="roundRect">
            <a:avLst>
              <a:gd name="adj" fmla="val 35714"/>
            </a:avLst>
          </a:prstGeom>
          <a:solidFill>
            <a:srgbClr val="1A1A1A"/>
          </a:solidFill>
          <a:ln w="12700">
            <a:solidFill>
              <a:srgbClr val="1A1A1A"/>
            </a:solidFill>
            <a:prstDash val="solid"/>
          </a:ln>
        </p:spPr>
      </p:sp>
      <p:sp>
        <p:nvSpPr>
          <p:cNvPr id="14" name="Text 10"/>
          <p:cNvSpPr/>
          <p:nvPr/>
        </p:nvSpPr>
        <p:spPr>
          <a:xfrm>
            <a:off x="4663440" y="1005840"/>
            <a:ext cx="128016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Your Turn</a:t>
            </a:r>
            <a:endParaRPr lang="en-US" sz="1100" dirty="0"/>
          </a:p>
        </p:txBody>
      </p:sp>
      <p:sp>
        <p:nvSpPr>
          <p:cNvPr id="15" name="Shape 11"/>
          <p:cNvSpPr/>
          <p:nvPr/>
        </p:nvSpPr>
        <p:spPr>
          <a:xfrm>
            <a:off x="4663440" y="1335024"/>
            <a:ext cx="4160520" cy="3488436"/>
          </a:xfrm>
          <a:prstGeom prst="rect">
            <a:avLst/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</p:spPr>
      </p:sp>
      <p:pic>
        <p:nvPicPr>
          <p:cNvPr id="16" name="Image 2" descr="/Users/moladak/Claude/Projects/MathedUp/output/gcse/percentages/slide_diagrams/slide7_s2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463040"/>
            <a:ext cx="3886200" cy="106211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66928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566928"/>
            <a:ext cx="9144000" cy="0"/>
          </a:xfrm>
          <a:prstGeom prst="line">
            <a:avLst/>
          </a:prstGeom>
          <a:noFill/>
          <a:ln w="12700">
            <a:solidFill>
              <a:srgbClr val="E0E0E0"/>
            </a:solidFill>
            <a:prstDash val="solid"/>
          </a:ln>
        </p:spPr>
      </p:sp>
      <p:pic>
        <p:nvPicPr>
          <p:cNvPr id="4" name="Image 0" descr="/Users/moladak/Claude/Projects/MathedUp/assets/Mathedup_Logo_original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100584"/>
            <a:ext cx="1632849" cy="36576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7680960" y="118872"/>
            <a:ext cx="1143000" cy="310896"/>
          </a:xfrm>
          <a:prstGeom prst="roundRect">
            <a:avLst>
              <a:gd name="adj" fmla="val 23529"/>
            </a:avLst>
          </a:prstGeom>
          <a:solidFill>
            <a:srgbClr val="6A1B9A"/>
          </a:solidFill>
          <a:ln w="12700">
            <a:solidFill>
              <a:srgbClr val="6A1B9A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7680960" y="118872"/>
            <a:ext cx="11430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AQA</a:t>
            </a:r>
            <a:endParaRPr lang="en-US" sz="1100" dirty="0"/>
          </a:p>
        </p:txBody>
      </p:sp>
      <p:sp>
        <p:nvSpPr>
          <p:cNvPr id="7" name="Text 4"/>
          <p:cNvSpPr/>
          <p:nvPr/>
        </p:nvSpPr>
        <p:spPr>
          <a:xfrm>
            <a:off x="0" y="603504"/>
            <a:ext cx="91440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i="1" dirty="0">
                <a:solidFill>
                  <a:srgbClr val="5555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Find a percentage of an amount where the percentage is above 100%</a:t>
            </a:r>
            <a:endParaRPr lang="en-US" sz="1700" dirty="0"/>
          </a:p>
        </p:txBody>
      </p:sp>
      <p:sp>
        <p:nvSpPr>
          <p:cNvPr id="8" name="Shape 5"/>
          <p:cNvSpPr/>
          <p:nvPr/>
        </p:nvSpPr>
        <p:spPr>
          <a:xfrm>
            <a:off x="4572000" y="1024128"/>
            <a:ext cx="0" cy="3799332"/>
          </a:xfrm>
          <a:prstGeom prst="line">
            <a:avLst/>
          </a:prstGeom>
          <a:noFill/>
          <a:ln w="19050">
            <a:solidFill>
              <a:srgbClr val="E0E0E0"/>
            </a:solidFill>
            <a:prstDash val="solid"/>
          </a:ln>
        </p:spPr>
      </p:sp>
      <p:sp>
        <p:nvSpPr>
          <p:cNvPr id="9" name="Shape 6"/>
          <p:cNvSpPr/>
          <p:nvPr/>
        </p:nvSpPr>
        <p:spPr>
          <a:xfrm>
            <a:off x="320040" y="1005840"/>
            <a:ext cx="1097280" cy="256032"/>
          </a:xfrm>
          <a:prstGeom prst="roundRect">
            <a:avLst>
              <a:gd name="adj" fmla="val 35714"/>
            </a:avLst>
          </a:prstGeom>
          <a:solidFill>
            <a:srgbClr val="DC2626"/>
          </a:solidFill>
          <a:ln w="12700">
            <a:solidFill>
              <a:srgbClr val="DC2626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320040" y="1005840"/>
            <a:ext cx="109728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Example</a:t>
            </a:r>
            <a:endParaRPr lang="en-US" sz="1100" dirty="0"/>
          </a:p>
        </p:txBody>
      </p:sp>
      <p:sp>
        <p:nvSpPr>
          <p:cNvPr id="11" name="Shape 8"/>
          <p:cNvSpPr/>
          <p:nvPr/>
        </p:nvSpPr>
        <p:spPr>
          <a:xfrm>
            <a:off x="320040" y="1335024"/>
            <a:ext cx="4160520" cy="3488436"/>
          </a:xfrm>
          <a:prstGeom prst="rect">
            <a:avLst/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</p:spPr>
      </p:sp>
      <p:pic>
        <p:nvPicPr>
          <p:cNvPr id="12" name="Image 1" descr="/Users/moladak/Claude/Projects/MathedUp/output/gcse/percentages/slide_diagrams/slide2_q1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63040"/>
            <a:ext cx="3886200" cy="375032"/>
          </a:xfrm>
          <a:prstGeom prst="rect">
            <a:avLst/>
          </a:prstGeom>
        </p:spPr>
      </p:pic>
      <p:sp>
        <p:nvSpPr>
          <p:cNvPr id="13" name="Shape 9"/>
          <p:cNvSpPr/>
          <p:nvPr/>
        </p:nvSpPr>
        <p:spPr>
          <a:xfrm>
            <a:off x="4663440" y="1005840"/>
            <a:ext cx="1280160" cy="256032"/>
          </a:xfrm>
          <a:prstGeom prst="roundRect">
            <a:avLst>
              <a:gd name="adj" fmla="val 35714"/>
            </a:avLst>
          </a:prstGeom>
          <a:solidFill>
            <a:srgbClr val="1A1A1A"/>
          </a:solidFill>
          <a:ln w="12700">
            <a:solidFill>
              <a:srgbClr val="1A1A1A"/>
            </a:solidFill>
            <a:prstDash val="solid"/>
          </a:ln>
        </p:spPr>
      </p:sp>
      <p:sp>
        <p:nvSpPr>
          <p:cNvPr id="14" name="Text 10"/>
          <p:cNvSpPr/>
          <p:nvPr/>
        </p:nvSpPr>
        <p:spPr>
          <a:xfrm>
            <a:off x="4663440" y="1005840"/>
            <a:ext cx="128016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Your Turn</a:t>
            </a:r>
            <a:endParaRPr lang="en-US" sz="1100" dirty="0"/>
          </a:p>
        </p:txBody>
      </p:sp>
      <p:sp>
        <p:nvSpPr>
          <p:cNvPr id="15" name="Shape 11"/>
          <p:cNvSpPr/>
          <p:nvPr/>
        </p:nvSpPr>
        <p:spPr>
          <a:xfrm>
            <a:off x="4663440" y="1335024"/>
            <a:ext cx="4160520" cy="3488436"/>
          </a:xfrm>
          <a:prstGeom prst="rect">
            <a:avLst/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</p:spPr>
      </p:sp>
      <p:pic>
        <p:nvPicPr>
          <p:cNvPr id="16" name="Image 2" descr="/Users/moladak/Claude/Projects/MathedUp/output/gcse/percentages/slide_diagrams/slide2_q2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463040"/>
            <a:ext cx="3886200" cy="38279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66928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566928"/>
            <a:ext cx="9144000" cy="0"/>
          </a:xfrm>
          <a:prstGeom prst="line">
            <a:avLst/>
          </a:prstGeom>
          <a:noFill/>
          <a:ln w="12700">
            <a:solidFill>
              <a:srgbClr val="E0E0E0"/>
            </a:solidFill>
            <a:prstDash val="solid"/>
          </a:ln>
        </p:spPr>
      </p:sp>
      <p:pic>
        <p:nvPicPr>
          <p:cNvPr id="4" name="Image 0" descr="/Users/moladak/Claude/Projects/MathedUp/assets/Mathedup_Logo_original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100584"/>
            <a:ext cx="1632849" cy="36576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7680960" y="118872"/>
            <a:ext cx="1143000" cy="310896"/>
          </a:xfrm>
          <a:prstGeom prst="roundRect">
            <a:avLst>
              <a:gd name="adj" fmla="val 23529"/>
            </a:avLst>
          </a:prstGeom>
          <a:solidFill>
            <a:srgbClr val="6A1B9A"/>
          </a:solidFill>
          <a:ln w="12700">
            <a:solidFill>
              <a:srgbClr val="6A1B9A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7680960" y="118872"/>
            <a:ext cx="11430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AQA</a:t>
            </a:r>
            <a:endParaRPr lang="en-US" sz="1100" dirty="0"/>
          </a:p>
        </p:txBody>
      </p:sp>
      <p:sp>
        <p:nvSpPr>
          <p:cNvPr id="7" name="Text 4"/>
          <p:cNvSpPr/>
          <p:nvPr/>
        </p:nvSpPr>
        <p:spPr>
          <a:xfrm>
            <a:off x="0" y="603504"/>
            <a:ext cx="91440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i="1" dirty="0">
                <a:solidFill>
                  <a:srgbClr val="5555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Percentage profit or loss</a:t>
            </a:r>
            <a:endParaRPr lang="en-US" sz="1700" dirty="0"/>
          </a:p>
        </p:txBody>
      </p:sp>
      <p:sp>
        <p:nvSpPr>
          <p:cNvPr id="8" name="Shape 5"/>
          <p:cNvSpPr/>
          <p:nvPr/>
        </p:nvSpPr>
        <p:spPr>
          <a:xfrm>
            <a:off x="4572000" y="1024128"/>
            <a:ext cx="0" cy="3799332"/>
          </a:xfrm>
          <a:prstGeom prst="line">
            <a:avLst/>
          </a:prstGeom>
          <a:noFill/>
          <a:ln w="19050">
            <a:solidFill>
              <a:srgbClr val="E0E0E0"/>
            </a:solidFill>
            <a:prstDash val="solid"/>
          </a:ln>
        </p:spPr>
      </p:sp>
      <p:sp>
        <p:nvSpPr>
          <p:cNvPr id="9" name="Shape 6"/>
          <p:cNvSpPr/>
          <p:nvPr/>
        </p:nvSpPr>
        <p:spPr>
          <a:xfrm>
            <a:off x="320040" y="1005840"/>
            <a:ext cx="1097280" cy="256032"/>
          </a:xfrm>
          <a:prstGeom prst="roundRect">
            <a:avLst>
              <a:gd name="adj" fmla="val 35714"/>
            </a:avLst>
          </a:prstGeom>
          <a:solidFill>
            <a:srgbClr val="DC2626"/>
          </a:solidFill>
          <a:ln w="12700">
            <a:solidFill>
              <a:srgbClr val="DC2626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320040" y="1005840"/>
            <a:ext cx="109728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Example</a:t>
            </a:r>
            <a:endParaRPr lang="en-US" sz="1100" dirty="0"/>
          </a:p>
        </p:txBody>
      </p:sp>
      <p:sp>
        <p:nvSpPr>
          <p:cNvPr id="11" name="Shape 8"/>
          <p:cNvSpPr/>
          <p:nvPr/>
        </p:nvSpPr>
        <p:spPr>
          <a:xfrm>
            <a:off x="320040" y="1335024"/>
            <a:ext cx="4160520" cy="3488436"/>
          </a:xfrm>
          <a:prstGeom prst="rect">
            <a:avLst/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</p:spPr>
      </p:sp>
      <p:pic>
        <p:nvPicPr>
          <p:cNvPr id="12" name="Image 1" descr="/Users/moladak/Claude/Projects/MathedUp/output/gcse/percentages/slide_diagrams/slide8_s1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63040"/>
            <a:ext cx="3886200" cy="1062113"/>
          </a:xfrm>
          <a:prstGeom prst="rect">
            <a:avLst/>
          </a:prstGeom>
        </p:spPr>
      </p:pic>
      <p:sp>
        <p:nvSpPr>
          <p:cNvPr id="13" name="Shape 9"/>
          <p:cNvSpPr/>
          <p:nvPr/>
        </p:nvSpPr>
        <p:spPr>
          <a:xfrm>
            <a:off x="4663440" y="1005840"/>
            <a:ext cx="1280160" cy="256032"/>
          </a:xfrm>
          <a:prstGeom prst="roundRect">
            <a:avLst>
              <a:gd name="adj" fmla="val 35714"/>
            </a:avLst>
          </a:prstGeom>
          <a:solidFill>
            <a:srgbClr val="1A1A1A"/>
          </a:solidFill>
          <a:ln w="12700">
            <a:solidFill>
              <a:srgbClr val="1A1A1A"/>
            </a:solidFill>
            <a:prstDash val="solid"/>
          </a:ln>
        </p:spPr>
      </p:sp>
      <p:sp>
        <p:nvSpPr>
          <p:cNvPr id="14" name="Text 10"/>
          <p:cNvSpPr/>
          <p:nvPr/>
        </p:nvSpPr>
        <p:spPr>
          <a:xfrm>
            <a:off x="4663440" y="1005840"/>
            <a:ext cx="128016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Your Turn</a:t>
            </a:r>
            <a:endParaRPr lang="en-US" sz="1100" dirty="0"/>
          </a:p>
        </p:txBody>
      </p:sp>
      <p:sp>
        <p:nvSpPr>
          <p:cNvPr id="15" name="Shape 11"/>
          <p:cNvSpPr/>
          <p:nvPr/>
        </p:nvSpPr>
        <p:spPr>
          <a:xfrm>
            <a:off x="4663440" y="1335024"/>
            <a:ext cx="4160520" cy="3488436"/>
          </a:xfrm>
          <a:prstGeom prst="rect">
            <a:avLst/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</p:spPr>
      </p:sp>
      <p:pic>
        <p:nvPicPr>
          <p:cNvPr id="16" name="Image 2" descr="/Users/moladak/Claude/Projects/MathedUp/output/gcse/percentages/slide_diagrams/slide8_s2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463040"/>
            <a:ext cx="3886200" cy="1062113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66928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566928"/>
            <a:ext cx="9144000" cy="0"/>
          </a:xfrm>
          <a:prstGeom prst="line">
            <a:avLst/>
          </a:prstGeom>
          <a:noFill/>
          <a:ln w="12700">
            <a:solidFill>
              <a:srgbClr val="E0E0E0"/>
            </a:solidFill>
            <a:prstDash val="solid"/>
          </a:ln>
        </p:spPr>
      </p:sp>
      <p:pic>
        <p:nvPicPr>
          <p:cNvPr id="4" name="Image 0" descr="/Users/moladak/Claude/Projects/MathedUp/assets/Mathedup_Logo_original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100584"/>
            <a:ext cx="1632849" cy="36576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7680960" y="118872"/>
            <a:ext cx="1143000" cy="310896"/>
          </a:xfrm>
          <a:prstGeom prst="roundRect">
            <a:avLst>
              <a:gd name="adj" fmla="val 23529"/>
            </a:avLst>
          </a:prstGeom>
          <a:solidFill>
            <a:srgbClr val="00897B"/>
          </a:solidFill>
          <a:ln w="12700">
            <a:solidFill>
              <a:srgbClr val="00897B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7680960" y="118872"/>
            <a:ext cx="11430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Edexcel</a:t>
            </a:r>
            <a:endParaRPr lang="en-US" sz="1100" dirty="0"/>
          </a:p>
        </p:txBody>
      </p:sp>
      <p:sp>
        <p:nvSpPr>
          <p:cNvPr id="7" name="Text 4"/>
          <p:cNvSpPr/>
          <p:nvPr/>
        </p:nvSpPr>
        <p:spPr>
          <a:xfrm>
            <a:off x="0" y="603504"/>
            <a:ext cx="91440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i="1" dirty="0">
                <a:solidFill>
                  <a:srgbClr val="5555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Simple interest over a number of years</a:t>
            </a:r>
            <a:endParaRPr lang="en-US" sz="1700" dirty="0"/>
          </a:p>
        </p:txBody>
      </p:sp>
      <p:sp>
        <p:nvSpPr>
          <p:cNvPr id="8" name="Shape 5"/>
          <p:cNvSpPr/>
          <p:nvPr/>
        </p:nvSpPr>
        <p:spPr>
          <a:xfrm>
            <a:off x="4572000" y="1024128"/>
            <a:ext cx="0" cy="3799332"/>
          </a:xfrm>
          <a:prstGeom prst="line">
            <a:avLst/>
          </a:prstGeom>
          <a:noFill/>
          <a:ln w="19050">
            <a:solidFill>
              <a:srgbClr val="E0E0E0"/>
            </a:solidFill>
            <a:prstDash val="solid"/>
          </a:ln>
        </p:spPr>
      </p:sp>
      <p:sp>
        <p:nvSpPr>
          <p:cNvPr id="9" name="Shape 6"/>
          <p:cNvSpPr/>
          <p:nvPr/>
        </p:nvSpPr>
        <p:spPr>
          <a:xfrm>
            <a:off x="320040" y="1005840"/>
            <a:ext cx="1097280" cy="256032"/>
          </a:xfrm>
          <a:prstGeom prst="roundRect">
            <a:avLst>
              <a:gd name="adj" fmla="val 35714"/>
            </a:avLst>
          </a:prstGeom>
          <a:solidFill>
            <a:srgbClr val="DC2626"/>
          </a:solidFill>
          <a:ln w="12700">
            <a:solidFill>
              <a:srgbClr val="DC2626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320040" y="1005840"/>
            <a:ext cx="109728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Example</a:t>
            </a:r>
            <a:endParaRPr lang="en-US" sz="1100" dirty="0"/>
          </a:p>
        </p:txBody>
      </p:sp>
      <p:sp>
        <p:nvSpPr>
          <p:cNvPr id="11" name="Shape 8"/>
          <p:cNvSpPr/>
          <p:nvPr/>
        </p:nvSpPr>
        <p:spPr>
          <a:xfrm>
            <a:off x="320040" y="1335024"/>
            <a:ext cx="4160520" cy="3488436"/>
          </a:xfrm>
          <a:prstGeom prst="rect">
            <a:avLst/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</p:spPr>
      </p:sp>
      <p:pic>
        <p:nvPicPr>
          <p:cNvPr id="12" name="Image 1" descr="/Users/moladak/Claude/Projects/MathedUp/output/gcse/percentages/slide_diagrams/slide9_s1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63040"/>
            <a:ext cx="3886200" cy="1163149"/>
          </a:xfrm>
          <a:prstGeom prst="rect">
            <a:avLst/>
          </a:prstGeom>
        </p:spPr>
      </p:pic>
      <p:sp>
        <p:nvSpPr>
          <p:cNvPr id="13" name="Shape 9"/>
          <p:cNvSpPr/>
          <p:nvPr/>
        </p:nvSpPr>
        <p:spPr>
          <a:xfrm>
            <a:off x="4663440" y="1005840"/>
            <a:ext cx="1280160" cy="256032"/>
          </a:xfrm>
          <a:prstGeom prst="roundRect">
            <a:avLst>
              <a:gd name="adj" fmla="val 35714"/>
            </a:avLst>
          </a:prstGeom>
          <a:solidFill>
            <a:srgbClr val="1A1A1A"/>
          </a:solidFill>
          <a:ln w="12700">
            <a:solidFill>
              <a:srgbClr val="1A1A1A"/>
            </a:solidFill>
            <a:prstDash val="solid"/>
          </a:ln>
        </p:spPr>
      </p:sp>
      <p:sp>
        <p:nvSpPr>
          <p:cNvPr id="14" name="Text 10"/>
          <p:cNvSpPr/>
          <p:nvPr/>
        </p:nvSpPr>
        <p:spPr>
          <a:xfrm>
            <a:off x="4663440" y="1005840"/>
            <a:ext cx="128016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Your Turn</a:t>
            </a:r>
            <a:endParaRPr lang="en-US" sz="1100" dirty="0"/>
          </a:p>
        </p:txBody>
      </p:sp>
      <p:sp>
        <p:nvSpPr>
          <p:cNvPr id="15" name="Shape 11"/>
          <p:cNvSpPr/>
          <p:nvPr/>
        </p:nvSpPr>
        <p:spPr>
          <a:xfrm>
            <a:off x="4663440" y="1335024"/>
            <a:ext cx="4160520" cy="3488436"/>
          </a:xfrm>
          <a:prstGeom prst="rect">
            <a:avLst/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</p:spPr>
      </p:sp>
      <p:pic>
        <p:nvPicPr>
          <p:cNvPr id="16" name="Image 2" descr="/Users/moladak/Claude/Projects/MathedUp/output/gcse/percentages/slide_diagrams/slide9_s2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463040"/>
            <a:ext cx="3886200" cy="1163149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66928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566928"/>
            <a:ext cx="9144000" cy="0"/>
          </a:xfrm>
          <a:prstGeom prst="line">
            <a:avLst/>
          </a:prstGeom>
          <a:noFill/>
          <a:ln w="12700">
            <a:solidFill>
              <a:srgbClr val="E0E0E0"/>
            </a:solidFill>
            <a:prstDash val="solid"/>
          </a:ln>
        </p:spPr>
      </p:sp>
      <p:pic>
        <p:nvPicPr>
          <p:cNvPr id="4" name="Image 0" descr="/Users/moladak/Claude/Projects/MathedUp/assets/Mathedup_Logo_original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100584"/>
            <a:ext cx="1632849" cy="36576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7680960" y="118872"/>
            <a:ext cx="1143000" cy="310896"/>
          </a:xfrm>
          <a:prstGeom prst="roundRect">
            <a:avLst>
              <a:gd name="adj" fmla="val 23529"/>
            </a:avLst>
          </a:prstGeom>
          <a:solidFill>
            <a:srgbClr val="6A1B9A"/>
          </a:solidFill>
          <a:ln w="12700">
            <a:solidFill>
              <a:srgbClr val="6A1B9A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7680960" y="118872"/>
            <a:ext cx="11430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AQA</a:t>
            </a:r>
            <a:endParaRPr lang="en-US" sz="1100" dirty="0"/>
          </a:p>
        </p:txBody>
      </p:sp>
      <p:sp>
        <p:nvSpPr>
          <p:cNvPr id="7" name="Text 4"/>
          <p:cNvSpPr/>
          <p:nvPr/>
        </p:nvSpPr>
        <p:spPr>
          <a:xfrm>
            <a:off x="0" y="603504"/>
            <a:ext cx="91440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i="1" dirty="0">
                <a:solidFill>
                  <a:srgbClr val="5555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Find the original value before a percentage change (reverse percentage)</a:t>
            </a:r>
            <a:endParaRPr lang="en-US" sz="1700" dirty="0"/>
          </a:p>
        </p:txBody>
      </p:sp>
      <p:sp>
        <p:nvSpPr>
          <p:cNvPr id="8" name="Shape 5"/>
          <p:cNvSpPr/>
          <p:nvPr/>
        </p:nvSpPr>
        <p:spPr>
          <a:xfrm>
            <a:off x="4572000" y="1024128"/>
            <a:ext cx="0" cy="3799332"/>
          </a:xfrm>
          <a:prstGeom prst="line">
            <a:avLst/>
          </a:prstGeom>
          <a:noFill/>
          <a:ln w="19050">
            <a:solidFill>
              <a:srgbClr val="E0E0E0"/>
            </a:solidFill>
            <a:prstDash val="solid"/>
          </a:ln>
        </p:spPr>
      </p:sp>
      <p:sp>
        <p:nvSpPr>
          <p:cNvPr id="9" name="Shape 6"/>
          <p:cNvSpPr/>
          <p:nvPr/>
        </p:nvSpPr>
        <p:spPr>
          <a:xfrm>
            <a:off x="320040" y="1005840"/>
            <a:ext cx="1097280" cy="256032"/>
          </a:xfrm>
          <a:prstGeom prst="roundRect">
            <a:avLst>
              <a:gd name="adj" fmla="val 35714"/>
            </a:avLst>
          </a:prstGeom>
          <a:solidFill>
            <a:srgbClr val="DC2626"/>
          </a:solidFill>
          <a:ln w="12700">
            <a:solidFill>
              <a:srgbClr val="DC2626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320040" y="1005840"/>
            <a:ext cx="109728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Example</a:t>
            </a:r>
            <a:endParaRPr lang="en-US" sz="1100" dirty="0"/>
          </a:p>
        </p:txBody>
      </p:sp>
      <p:sp>
        <p:nvSpPr>
          <p:cNvPr id="11" name="Shape 8"/>
          <p:cNvSpPr/>
          <p:nvPr/>
        </p:nvSpPr>
        <p:spPr>
          <a:xfrm>
            <a:off x="320040" y="1335024"/>
            <a:ext cx="4160520" cy="3488436"/>
          </a:xfrm>
          <a:prstGeom prst="rect">
            <a:avLst/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</p:spPr>
      </p:sp>
      <p:pic>
        <p:nvPicPr>
          <p:cNvPr id="12" name="Image 1" descr="/Users/moladak/Claude/Projects/MathedUp/output/gcse/percentages/slide_diagrams/slide10_s1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63040"/>
            <a:ext cx="3886200" cy="988184"/>
          </a:xfrm>
          <a:prstGeom prst="rect">
            <a:avLst/>
          </a:prstGeom>
        </p:spPr>
      </p:pic>
      <p:sp>
        <p:nvSpPr>
          <p:cNvPr id="13" name="Shape 9"/>
          <p:cNvSpPr/>
          <p:nvPr/>
        </p:nvSpPr>
        <p:spPr>
          <a:xfrm>
            <a:off x="4663440" y="1005840"/>
            <a:ext cx="1280160" cy="256032"/>
          </a:xfrm>
          <a:prstGeom prst="roundRect">
            <a:avLst>
              <a:gd name="adj" fmla="val 35714"/>
            </a:avLst>
          </a:prstGeom>
          <a:solidFill>
            <a:srgbClr val="1A1A1A"/>
          </a:solidFill>
          <a:ln w="12700">
            <a:solidFill>
              <a:srgbClr val="1A1A1A"/>
            </a:solidFill>
            <a:prstDash val="solid"/>
          </a:ln>
        </p:spPr>
      </p:sp>
      <p:sp>
        <p:nvSpPr>
          <p:cNvPr id="14" name="Text 10"/>
          <p:cNvSpPr/>
          <p:nvPr/>
        </p:nvSpPr>
        <p:spPr>
          <a:xfrm>
            <a:off x="4663440" y="1005840"/>
            <a:ext cx="128016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Your Turn</a:t>
            </a:r>
            <a:endParaRPr lang="en-US" sz="1100" dirty="0"/>
          </a:p>
        </p:txBody>
      </p:sp>
      <p:sp>
        <p:nvSpPr>
          <p:cNvPr id="15" name="Shape 11"/>
          <p:cNvSpPr/>
          <p:nvPr/>
        </p:nvSpPr>
        <p:spPr>
          <a:xfrm>
            <a:off x="4663440" y="1335024"/>
            <a:ext cx="4160520" cy="3488436"/>
          </a:xfrm>
          <a:prstGeom prst="rect">
            <a:avLst/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</p:spPr>
      </p:sp>
      <p:pic>
        <p:nvPicPr>
          <p:cNvPr id="16" name="Image 2" descr="/Users/moladak/Claude/Projects/MathedUp/output/gcse/percentages/slide_diagrams/slide10_s2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463040"/>
            <a:ext cx="3886200" cy="988184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66928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566928"/>
            <a:ext cx="9144000" cy="0"/>
          </a:xfrm>
          <a:prstGeom prst="line">
            <a:avLst/>
          </a:prstGeom>
          <a:noFill/>
          <a:ln w="12700">
            <a:solidFill>
              <a:srgbClr val="E0E0E0"/>
            </a:solidFill>
            <a:prstDash val="solid"/>
          </a:ln>
        </p:spPr>
      </p:sp>
      <p:pic>
        <p:nvPicPr>
          <p:cNvPr id="4" name="Image 0" descr="/Users/moladak/Claude/Projects/MathedUp/assets/Mathedup_Logo_original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100584"/>
            <a:ext cx="1632849" cy="36576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7680960" y="118872"/>
            <a:ext cx="1143000" cy="310896"/>
          </a:xfrm>
          <a:prstGeom prst="roundRect">
            <a:avLst>
              <a:gd name="adj" fmla="val 23529"/>
            </a:avLst>
          </a:prstGeom>
          <a:solidFill>
            <a:srgbClr val="6A1B9A"/>
          </a:solidFill>
          <a:ln w="12700">
            <a:solidFill>
              <a:srgbClr val="6A1B9A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7680960" y="118872"/>
            <a:ext cx="11430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AQA</a:t>
            </a:r>
            <a:endParaRPr lang="en-US" sz="1100" dirty="0"/>
          </a:p>
        </p:txBody>
      </p:sp>
      <p:sp>
        <p:nvSpPr>
          <p:cNvPr id="7" name="Text 4"/>
          <p:cNvSpPr/>
          <p:nvPr/>
        </p:nvSpPr>
        <p:spPr>
          <a:xfrm>
            <a:off x="0" y="603504"/>
            <a:ext cx="91440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i="1" dirty="0">
                <a:solidFill>
                  <a:srgbClr val="5555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Find the original value from a percentage and the change amount</a:t>
            </a:r>
            <a:endParaRPr lang="en-US" sz="1700" dirty="0"/>
          </a:p>
        </p:txBody>
      </p:sp>
      <p:sp>
        <p:nvSpPr>
          <p:cNvPr id="8" name="Shape 5"/>
          <p:cNvSpPr/>
          <p:nvPr/>
        </p:nvSpPr>
        <p:spPr>
          <a:xfrm>
            <a:off x="4572000" y="1024128"/>
            <a:ext cx="0" cy="3799332"/>
          </a:xfrm>
          <a:prstGeom prst="line">
            <a:avLst/>
          </a:prstGeom>
          <a:noFill/>
          <a:ln w="19050">
            <a:solidFill>
              <a:srgbClr val="E0E0E0"/>
            </a:solidFill>
            <a:prstDash val="solid"/>
          </a:ln>
        </p:spPr>
      </p:sp>
      <p:sp>
        <p:nvSpPr>
          <p:cNvPr id="9" name="Shape 6"/>
          <p:cNvSpPr/>
          <p:nvPr/>
        </p:nvSpPr>
        <p:spPr>
          <a:xfrm>
            <a:off x="320040" y="1005840"/>
            <a:ext cx="1097280" cy="256032"/>
          </a:xfrm>
          <a:prstGeom prst="roundRect">
            <a:avLst>
              <a:gd name="adj" fmla="val 35714"/>
            </a:avLst>
          </a:prstGeom>
          <a:solidFill>
            <a:srgbClr val="DC2626"/>
          </a:solidFill>
          <a:ln w="12700">
            <a:solidFill>
              <a:srgbClr val="DC2626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320040" y="1005840"/>
            <a:ext cx="109728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Example</a:t>
            </a:r>
            <a:endParaRPr lang="en-US" sz="1100" dirty="0"/>
          </a:p>
        </p:txBody>
      </p:sp>
      <p:sp>
        <p:nvSpPr>
          <p:cNvPr id="11" name="Shape 8"/>
          <p:cNvSpPr/>
          <p:nvPr/>
        </p:nvSpPr>
        <p:spPr>
          <a:xfrm>
            <a:off x="320040" y="1335024"/>
            <a:ext cx="4160520" cy="3488436"/>
          </a:xfrm>
          <a:prstGeom prst="rect">
            <a:avLst/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</p:spPr>
      </p:sp>
      <p:pic>
        <p:nvPicPr>
          <p:cNvPr id="12" name="Image 1" descr="/Users/moladak/Claude/Projects/MathedUp/output/gcse/percentages/slide_diagrams/slide11_s1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63040"/>
            <a:ext cx="3886200" cy="1333186"/>
          </a:xfrm>
          <a:prstGeom prst="rect">
            <a:avLst/>
          </a:prstGeom>
        </p:spPr>
      </p:pic>
      <p:sp>
        <p:nvSpPr>
          <p:cNvPr id="13" name="Shape 9"/>
          <p:cNvSpPr/>
          <p:nvPr/>
        </p:nvSpPr>
        <p:spPr>
          <a:xfrm>
            <a:off x="4663440" y="1005840"/>
            <a:ext cx="1280160" cy="256032"/>
          </a:xfrm>
          <a:prstGeom prst="roundRect">
            <a:avLst>
              <a:gd name="adj" fmla="val 35714"/>
            </a:avLst>
          </a:prstGeom>
          <a:solidFill>
            <a:srgbClr val="1A1A1A"/>
          </a:solidFill>
          <a:ln w="12700">
            <a:solidFill>
              <a:srgbClr val="1A1A1A"/>
            </a:solidFill>
            <a:prstDash val="solid"/>
          </a:ln>
        </p:spPr>
      </p:sp>
      <p:sp>
        <p:nvSpPr>
          <p:cNvPr id="14" name="Text 10"/>
          <p:cNvSpPr/>
          <p:nvPr/>
        </p:nvSpPr>
        <p:spPr>
          <a:xfrm>
            <a:off x="4663440" y="1005840"/>
            <a:ext cx="128016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Your Turn</a:t>
            </a:r>
            <a:endParaRPr lang="en-US" sz="1100" dirty="0"/>
          </a:p>
        </p:txBody>
      </p:sp>
      <p:sp>
        <p:nvSpPr>
          <p:cNvPr id="15" name="Shape 11"/>
          <p:cNvSpPr/>
          <p:nvPr/>
        </p:nvSpPr>
        <p:spPr>
          <a:xfrm>
            <a:off x="4663440" y="1335024"/>
            <a:ext cx="4160520" cy="3488436"/>
          </a:xfrm>
          <a:prstGeom prst="rect">
            <a:avLst/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</p:spPr>
      </p:sp>
      <p:pic>
        <p:nvPicPr>
          <p:cNvPr id="16" name="Image 2" descr="/Users/moladak/Claude/Projects/MathedUp/output/gcse/percentages/slide_diagrams/slide11_s2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463040"/>
            <a:ext cx="3886200" cy="1333186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66928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566928"/>
            <a:ext cx="9144000" cy="0"/>
          </a:xfrm>
          <a:prstGeom prst="line">
            <a:avLst/>
          </a:prstGeom>
          <a:noFill/>
          <a:ln w="12700">
            <a:solidFill>
              <a:srgbClr val="E0E0E0"/>
            </a:solidFill>
            <a:prstDash val="solid"/>
          </a:ln>
        </p:spPr>
      </p:sp>
      <p:pic>
        <p:nvPicPr>
          <p:cNvPr id="4" name="Image 0" descr="/Users/moladak/Claude/Projects/MathedUp/assets/Mathedup_Logo_original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100584"/>
            <a:ext cx="1632849" cy="36576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7680960" y="118872"/>
            <a:ext cx="1143000" cy="310896"/>
          </a:xfrm>
          <a:prstGeom prst="roundRect">
            <a:avLst>
              <a:gd name="adj" fmla="val 23529"/>
            </a:avLst>
          </a:prstGeom>
          <a:solidFill>
            <a:srgbClr val="00897B"/>
          </a:solidFill>
          <a:ln w="12700">
            <a:solidFill>
              <a:srgbClr val="00897B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7680960" y="118872"/>
            <a:ext cx="11430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Edexcel</a:t>
            </a:r>
            <a:endParaRPr lang="en-US" sz="1100" dirty="0"/>
          </a:p>
        </p:txBody>
      </p:sp>
      <p:sp>
        <p:nvSpPr>
          <p:cNvPr id="7" name="Text 4"/>
          <p:cNvSpPr/>
          <p:nvPr/>
        </p:nvSpPr>
        <p:spPr>
          <a:xfrm>
            <a:off x="0" y="603504"/>
            <a:ext cx="91440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i="1" dirty="0">
                <a:solidFill>
                  <a:srgbClr val="5555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Combined percentage change from two successive changes</a:t>
            </a:r>
            <a:endParaRPr lang="en-US" sz="1700" dirty="0"/>
          </a:p>
        </p:txBody>
      </p:sp>
      <p:sp>
        <p:nvSpPr>
          <p:cNvPr id="8" name="Shape 5"/>
          <p:cNvSpPr/>
          <p:nvPr/>
        </p:nvSpPr>
        <p:spPr>
          <a:xfrm>
            <a:off x="4572000" y="1024128"/>
            <a:ext cx="0" cy="3799332"/>
          </a:xfrm>
          <a:prstGeom prst="line">
            <a:avLst/>
          </a:prstGeom>
          <a:noFill/>
          <a:ln w="19050">
            <a:solidFill>
              <a:srgbClr val="E0E0E0"/>
            </a:solidFill>
            <a:prstDash val="solid"/>
          </a:ln>
        </p:spPr>
      </p:sp>
      <p:sp>
        <p:nvSpPr>
          <p:cNvPr id="9" name="Shape 6"/>
          <p:cNvSpPr/>
          <p:nvPr/>
        </p:nvSpPr>
        <p:spPr>
          <a:xfrm>
            <a:off x="320040" y="1005840"/>
            <a:ext cx="1097280" cy="256032"/>
          </a:xfrm>
          <a:prstGeom prst="roundRect">
            <a:avLst>
              <a:gd name="adj" fmla="val 35714"/>
            </a:avLst>
          </a:prstGeom>
          <a:solidFill>
            <a:srgbClr val="DC2626"/>
          </a:solidFill>
          <a:ln w="12700">
            <a:solidFill>
              <a:srgbClr val="DC2626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320040" y="1005840"/>
            <a:ext cx="109728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Example</a:t>
            </a:r>
            <a:endParaRPr lang="en-US" sz="1100" dirty="0"/>
          </a:p>
        </p:txBody>
      </p:sp>
      <p:sp>
        <p:nvSpPr>
          <p:cNvPr id="11" name="Shape 8"/>
          <p:cNvSpPr/>
          <p:nvPr/>
        </p:nvSpPr>
        <p:spPr>
          <a:xfrm>
            <a:off x="320040" y="1335024"/>
            <a:ext cx="4160520" cy="3488436"/>
          </a:xfrm>
          <a:prstGeom prst="rect">
            <a:avLst/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</p:spPr>
      </p:sp>
      <p:pic>
        <p:nvPicPr>
          <p:cNvPr id="12" name="Image 1" descr="/Users/moladak/Claude/Projects/MathedUp/output/gcse/percentages/slide_diagrams/slide12_s1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63040"/>
            <a:ext cx="3886200" cy="1333186"/>
          </a:xfrm>
          <a:prstGeom prst="rect">
            <a:avLst/>
          </a:prstGeom>
        </p:spPr>
      </p:pic>
      <p:sp>
        <p:nvSpPr>
          <p:cNvPr id="13" name="Shape 9"/>
          <p:cNvSpPr/>
          <p:nvPr/>
        </p:nvSpPr>
        <p:spPr>
          <a:xfrm>
            <a:off x="4663440" y="1005840"/>
            <a:ext cx="1280160" cy="256032"/>
          </a:xfrm>
          <a:prstGeom prst="roundRect">
            <a:avLst>
              <a:gd name="adj" fmla="val 35714"/>
            </a:avLst>
          </a:prstGeom>
          <a:solidFill>
            <a:srgbClr val="1A1A1A"/>
          </a:solidFill>
          <a:ln w="12700">
            <a:solidFill>
              <a:srgbClr val="1A1A1A"/>
            </a:solidFill>
            <a:prstDash val="solid"/>
          </a:ln>
        </p:spPr>
      </p:sp>
      <p:sp>
        <p:nvSpPr>
          <p:cNvPr id="14" name="Text 10"/>
          <p:cNvSpPr/>
          <p:nvPr/>
        </p:nvSpPr>
        <p:spPr>
          <a:xfrm>
            <a:off x="4663440" y="1005840"/>
            <a:ext cx="128016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Your Turn</a:t>
            </a:r>
            <a:endParaRPr lang="en-US" sz="1100" dirty="0"/>
          </a:p>
        </p:txBody>
      </p:sp>
      <p:sp>
        <p:nvSpPr>
          <p:cNvPr id="15" name="Shape 11"/>
          <p:cNvSpPr/>
          <p:nvPr/>
        </p:nvSpPr>
        <p:spPr>
          <a:xfrm>
            <a:off x="4663440" y="1335024"/>
            <a:ext cx="4160520" cy="3488436"/>
          </a:xfrm>
          <a:prstGeom prst="rect">
            <a:avLst/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</p:spPr>
      </p:sp>
      <p:pic>
        <p:nvPicPr>
          <p:cNvPr id="16" name="Image 2" descr="/Users/moladak/Claude/Projects/MathedUp/output/gcse/percentages/slide_diagrams/slide12_s2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463040"/>
            <a:ext cx="3886200" cy="133318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66928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566928"/>
            <a:ext cx="9144000" cy="0"/>
          </a:xfrm>
          <a:prstGeom prst="line">
            <a:avLst/>
          </a:prstGeom>
          <a:noFill/>
          <a:ln w="12700">
            <a:solidFill>
              <a:srgbClr val="E0E0E0"/>
            </a:solidFill>
            <a:prstDash val="solid"/>
          </a:ln>
        </p:spPr>
      </p:sp>
      <p:pic>
        <p:nvPicPr>
          <p:cNvPr id="4" name="Image 0" descr="/Users/moladak/Claude/Projects/MathedUp/assets/Mathedup_Logo_original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100584"/>
            <a:ext cx="1632849" cy="36576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7680960" y="118872"/>
            <a:ext cx="1143000" cy="310896"/>
          </a:xfrm>
          <a:prstGeom prst="roundRect">
            <a:avLst>
              <a:gd name="adj" fmla="val 23529"/>
            </a:avLst>
          </a:prstGeom>
          <a:solidFill>
            <a:srgbClr val="1565C0"/>
          </a:solidFill>
          <a:ln w="12700">
            <a:solidFill>
              <a:srgbClr val="1565C0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7680960" y="118872"/>
            <a:ext cx="11430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OCR</a:t>
            </a:r>
            <a:endParaRPr lang="en-US" sz="1100" dirty="0"/>
          </a:p>
        </p:txBody>
      </p:sp>
      <p:sp>
        <p:nvSpPr>
          <p:cNvPr id="7" name="Text 4"/>
          <p:cNvSpPr/>
          <p:nvPr/>
        </p:nvSpPr>
        <p:spPr>
          <a:xfrm>
            <a:off x="0" y="603504"/>
            <a:ext cx="91440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i="1" dirty="0">
                <a:solidFill>
                  <a:srgbClr val="5555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Find a percentage of an amount without a calculator (10%/5%/1% build-up)</a:t>
            </a:r>
            <a:endParaRPr lang="en-US" sz="1700" dirty="0"/>
          </a:p>
        </p:txBody>
      </p:sp>
      <p:sp>
        <p:nvSpPr>
          <p:cNvPr id="8" name="Shape 5"/>
          <p:cNvSpPr/>
          <p:nvPr/>
        </p:nvSpPr>
        <p:spPr>
          <a:xfrm>
            <a:off x="4572000" y="1024128"/>
            <a:ext cx="0" cy="3799332"/>
          </a:xfrm>
          <a:prstGeom prst="line">
            <a:avLst/>
          </a:prstGeom>
          <a:noFill/>
          <a:ln w="19050">
            <a:solidFill>
              <a:srgbClr val="E0E0E0"/>
            </a:solidFill>
            <a:prstDash val="solid"/>
          </a:ln>
        </p:spPr>
      </p:sp>
      <p:sp>
        <p:nvSpPr>
          <p:cNvPr id="9" name="Shape 6"/>
          <p:cNvSpPr/>
          <p:nvPr/>
        </p:nvSpPr>
        <p:spPr>
          <a:xfrm>
            <a:off x="320040" y="1005840"/>
            <a:ext cx="1097280" cy="256032"/>
          </a:xfrm>
          <a:prstGeom prst="roundRect">
            <a:avLst>
              <a:gd name="adj" fmla="val 35714"/>
            </a:avLst>
          </a:prstGeom>
          <a:solidFill>
            <a:srgbClr val="DC2626"/>
          </a:solidFill>
          <a:ln w="12700">
            <a:solidFill>
              <a:srgbClr val="DC2626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320040" y="1005840"/>
            <a:ext cx="109728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Example</a:t>
            </a:r>
            <a:endParaRPr lang="en-US" sz="1100" dirty="0"/>
          </a:p>
        </p:txBody>
      </p:sp>
      <p:sp>
        <p:nvSpPr>
          <p:cNvPr id="11" name="Shape 8"/>
          <p:cNvSpPr/>
          <p:nvPr/>
        </p:nvSpPr>
        <p:spPr>
          <a:xfrm>
            <a:off x="320040" y="1335024"/>
            <a:ext cx="4160520" cy="3488436"/>
          </a:xfrm>
          <a:prstGeom prst="rect">
            <a:avLst/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</p:spPr>
      </p:sp>
      <p:pic>
        <p:nvPicPr>
          <p:cNvPr id="12" name="Image 1" descr="/Users/moladak/Claude/Projects/MathedUp/output/gcse/percentages/slide_diagrams/slide3_q1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63040"/>
            <a:ext cx="3886200" cy="385479"/>
          </a:xfrm>
          <a:prstGeom prst="rect">
            <a:avLst/>
          </a:prstGeom>
        </p:spPr>
      </p:pic>
      <p:sp>
        <p:nvSpPr>
          <p:cNvPr id="13" name="Shape 9"/>
          <p:cNvSpPr/>
          <p:nvPr/>
        </p:nvSpPr>
        <p:spPr>
          <a:xfrm>
            <a:off x="4663440" y="1005840"/>
            <a:ext cx="1280160" cy="256032"/>
          </a:xfrm>
          <a:prstGeom prst="roundRect">
            <a:avLst>
              <a:gd name="adj" fmla="val 35714"/>
            </a:avLst>
          </a:prstGeom>
          <a:solidFill>
            <a:srgbClr val="1A1A1A"/>
          </a:solidFill>
          <a:ln w="12700">
            <a:solidFill>
              <a:srgbClr val="1A1A1A"/>
            </a:solidFill>
            <a:prstDash val="solid"/>
          </a:ln>
        </p:spPr>
      </p:sp>
      <p:sp>
        <p:nvSpPr>
          <p:cNvPr id="14" name="Text 10"/>
          <p:cNvSpPr/>
          <p:nvPr/>
        </p:nvSpPr>
        <p:spPr>
          <a:xfrm>
            <a:off x="4663440" y="1005840"/>
            <a:ext cx="128016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Your Turn</a:t>
            </a:r>
            <a:endParaRPr lang="en-US" sz="1100" dirty="0"/>
          </a:p>
        </p:txBody>
      </p:sp>
      <p:sp>
        <p:nvSpPr>
          <p:cNvPr id="15" name="Shape 11"/>
          <p:cNvSpPr/>
          <p:nvPr/>
        </p:nvSpPr>
        <p:spPr>
          <a:xfrm>
            <a:off x="4663440" y="1335024"/>
            <a:ext cx="4160520" cy="3488436"/>
          </a:xfrm>
          <a:prstGeom prst="rect">
            <a:avLst/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</p:spPr>
      </p:sp>
      <p:pic>
        <p:nvPicPr>
          <p:cNvPr id="16" name="Image 2" descr="/Users/moladak/Claude/Projects/MathedUp/output/gcse/percentages/slide_diagrams/slide3_q2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463040"/>
            <a:ext cx="3886200" cy="39462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66928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566928"/>
            <a:ext cx="9144000" cy="0"/>
          </a:xfrm>
          <a:prstGeom prst="line">
            <a:avLst/>
          </a:prstGeom>
          <a:noFill/>
          <a:ln w="12700">
            <a:solidFill>
              <a:srgbClr val="E0E0E0"/>
            </a:solidFill>
            <a:prstDash val="solid"/>
          </a:ln>
        </p:spPr>
      </p:sp>
      <p:pic>
        <p:nvPicPr>
          <p:cNvPr id="4" name="Image 0" descr="/Users/moladak/Claude/Projects/MathedUp/assets/Mathedup_Logo_original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100584"/>
            <a:ext cx="1632849" cy="36576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7680960" y="118872"/>
            <a:ext cx="1143000" cy="310896"/>
          </a:xfrm>
          <a:prstGeom prst="roundRect">
            <a:avLst>
              <a:gd name="adj" fmla="val 23529"/>
            </a:avLst>
          </a:prstGeom>
          <a:solidFill>
            <a:srgbClr val="1565C0"/>
          </a:solidFill>
          <a:ln w="12700">
            <a:solidFill>
              <a:srgbClr val="1565C0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7680960" y="118872"/>
            <a:ext cx="11430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OCR</a:t>
            </a:r>
            <a:endParaRPr lang="en-US" sz="1100" dirty="0"/>
          </a:p>
        </p:txBody>
      </p:sp>
      <p:sp>
        <p:nvSpPr>
          <p:cNvPr id="7" name="Text 4"/>
          <p:cNvSpPr/>
          <p:nvPr/>
        </p:nvSpPr>
        <p:spPr>
          <a:xfrm>
            <a:off x="0" y="603504"/>
            <a:ext cx="91440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i="1" dirty="0">
                <a:solidFill>
                  <a:srgbClr val="5555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Express one quantity as a percentage of another</a:t>
            </a:r>
            <a:endParaRPr lang="en-US" sz="1700" dirty="0"/>
          </a:p>
        </p:txBody>
      </p:sp>
      <p:sp>
        <p:nvSpPr>
          <p:cNvPr id="8" name="Shape 5"/>
          <p:cNvSpPr/>
          <p:nvPr/>
        </p:nvSpPr>
        <p:spPr>
          <a:xfrm>
            <a:off x="4572000" y="1024128"/>
            <a:ext cx="0" cy="3799332"/>
          </a:xfrm>
          <a:prstGeom prst="line">
            <a:avLst/>
          </a:prstGeom>
          <a:noFill/>
          <a:ln w="19050">
            <a:solidFill>
              <a:srgbClr val="E0E0E0"/>
            </a:solidFill>
            <a:prstDash val="solid"/>
          </a:ln>
        </p:spPr>
      </p:sp>
      <p:sp>
        <p:nvSpPr>
          <p:cNvPr id="9" name="Shape 6"/>
          <p:cNvSpPr/>
          <p:nvPr/>
        </p:nvSpPr>
        <p:spPr>
          <a:xfrm>
            <a:off x="320040" y="1005840"/>
            <a:ext cx="1097280" cy="256032"/>
          </a:xfrm>
          <a:prstGeom prst="roundRect">
            <a:avLst>
              <a:gd name="adj" fmla="val 35714"/>
            </a:avLst>
          </a:prstGeom>
          <a:solidFill>
            <a:srgbClr val="DC2626"/>
          </a:solidFill>
          <a:ln w="12700">
            <a:solidFill>
              <a:srgbClr val="DC2626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320040" y="1005840"/>
            <a:ext cx="109728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Example</a:t>
            </a:r>
            <a:endParaRPr lang="en-US" sz="1100" dirty="0"/>
          </a:p>
        </p:txBody>
      </p:sp>
      <p:sp>
        <p:nvSpPr>
          <p:cNvPr id="11" name="Shape 8"/>
          <p:cNvSpPr/>
          <p:nvPr/>
        </p:nvSpPr>
        <p:spPr>
          <a:xfrm>
            <a:off x="320040" y="1335024"/>
            <a:ext cx="4160520" cy="3488436"/>
          </a:xfrm>
          <a:prstGeom prst="rect">
            <a:avLst/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</p:spPr>
      </p:sp>
      <p:pic>
        <p:nvPicPr>
          <p:cNvPr id="12" name="Image 1" descr="/Users/moladak/Claude/Projects/MathedUp/output/gcse/percentages/slide_diagrams/slide4_q1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63040"/>
            <a:ext cx="3886200" cy="386659"/>
          </a:xfrm>
          <a:prstGeom prst="rect">
            <a:avLst/>
          </a:prstGeom>
        </p:spPr>
      </p:pic>
      <p:sp>
        <p:nvSpPr>
          <p:cNvPr id="13" name="Shape 9"/>
          <p:cNvSpPr/>
          <p:nvPr/>
        </p:nvSpPr>
        <p:spPr>
          <a:xfrm>
            <a:off x="4663440" y="1005840"/>
            <a:ext cx="1280160" cy="256032"/>
          </a:xfrm>
          <a:prstGeom prst="roundRect">
            <a:avLst>
              <a:gd name="adj" fmla="val 35714"/>
            </a:avLst>
          </a:prstGeom>
          <a:solidFill>
            <a:srgbClr val="1A1A1A"/>
          </a:solidFill>
          <a:ln w="12700">
            <a:solidFill>
              <a:srgbClr val="1A1A1A"/>
            </a:solidFill>
            <a:prstDash val="solid"/>
          </a:ln>
        </p:spPr>
      </p:sp>
      <p:sp>
        <p:nvSpPr>
          <p:cNvPr id="14" name="Text 10"/>
          <p:cNvSpPr/>
          <p:nvPr/>
        </p:nvSpPr>
        <p:spPr>
          <a:xfrm>
            <a:off x="4663440" y="1005840"/>
            <a:ext cx="128016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Your Turn</a:t>
            </a:r>
            <a:endParaRPr lang="en-US" sz="1100" dirty="0"/>
          </a:p>
        </p:txBody>
      </p:sp>
      <p:sp>
        <p:nvSpPr>
          <p:cNvPr id="15" name="Shape 11"/>
          <p:cNvSpPr/>
          <p:nvPr/>
        </p:nvSpPr>
        <p:spPr>
          <a:xfrm>
            <a:off x="4663440" y="1335024"/>
            <a:ext cx="4160520" cy="3488436"/>
          </a:xfrm>
          <a:prstGeom prst="rect">
            <a:avLst/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</p:spPr>
      </p:sp>
      <p:pic>
        <p:nvPicPr>
          <p:cNvPr id="16" name="Image 2" descr="/Users/moladak/Claude/Projects/MathedUp/output/gcse/percentages/slide_diagrams/slide4_q2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463040"/>
            <a:ext cx="3886200" cy="42194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66928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566928"/>
            <a:ext cx="9144000" cy="0"/>
          </a:xfrm>
          <a:prstGeom prst="line">
            <a:avLst/>
          </a:prstGeom>
          <a:noFill/>
          <a:ln w="12700">
            <a:solidFill>
              <a:srgbClr val="E0E0E0"/>
            </a:solidFill>
            <a:prstDash val="solid"/>
          </a:ln>
        </p:spPr>
      </p:sp>
      <p:pic>
        <p:nvPicPr>
          <p:cNvPr id="4" name="Image 0" descr="/Users/moladak/Claude/Projects/MathedUp/assets/Mathedup_Logo_original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100584"/>
            <a:ext cx="1632849" cy="36576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7680960" y="118872"/>
            <a:ext cx="1143000" cy="310896"/>
          </a:xfrm>
          <a:prstGeom prst="roundRect">
            <a:avLst>
              <a:gd name="adj" fmla="val 23529"/>
            </a:avLst>
          </a:prstGeom>
          <a:solidFill>
            <a:srgbClr val="6A1B9A"/>
          </a:solidFill>
          <a:ln w="12700">
            <a:solidFill>
              <a:srgbClr val="6A1B9A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7680960" y="118872"/>
            <a:ext cx="11430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AQA</a:t>
            </a:r>
            <a:endParaRPr lang="en-US" sz="1100" dirty="0"/>
          </a:p>
        </p:txBody>
      </p:sp>
      <p:sp>
        <p:nvSpPr>
          <p:cNvPr id="7" name="Text 4"/>
          <p:cNvSpPr/>
          <p:nvPr/>
        </p:nvSpPr>
        <p:spPr>
          <a:xfrm>
            <a:off x="0" y="603504"/>
            <a:ext cx="91440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i="1" dirty="0">
                <a:solidFill>
                  <a:srgbClr val="5555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Increase or decrease an amount by a percentage</a:t>
            </a:r>
            <a:endParaRPr lang="en-US" sz="1700" dirty="0"/>
          </a:p>
        </p:txBody>
      </p:sp>
      <p:sp>
        <p:nvSpPr>
          <p:cNvPr id="8" name="Shape 5"/>
          <p:cNvSpPr/>
          <p:nvPr/>
        </p:nvSpPr>
        <p:spPr>
          <a:xfrm>
            <a:off x="4572000" y="1024128"/>
            <a:ext cx="0" cy="3799332"/>
          </a:xfrm>
          <a:prstGeom prst="line">
            <a:avLst/>
          </a:prstGeom>
          <a:noFill/>
          <a:ln w="19050">
            <a:solidFill>
              <a:srgbClr val="E0E0E0"/>
            </a:solidFill>
            <a:prstDash val="solid"/>
          </a:ln>
        </p:spPr>
      </p:sp>
      <p:sp>
        <p:nvSpPr>
          <p:cNvPr id="9" name="Shape 6"/>
          <p:cNvSpPr/>
          <p:nvPr/>
        </p:nvSpPr>
        <p:spPr>
          <a:xfrm>
            <a:off x="320040" y="1005840"/>
            <a:ext cx="1097280" cy="256032"/>
          </a:xfrm>
          <a:prstGeom prst="roundRect">
            <a:avLst>
              <a:gd name="adj" fmla="val 35714"/>
            </a:avLst>
          </a:prstGeom>
          <a:solidFill>
            <a:srgbClr val="DC2626"/>
          </a:solidFill>
          <a:ln w="12700">
            <a:solidFill>
              <a:srgbClr val="DC2626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320040" y="1005840"/>
            <a:ext cx="109728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Example</a:t>
            </a:r>
            <a:endParaRPr lang="en-US" sz="1100" dirty="0"/>
          </a:p>
        </p:txBody>
      </p:sp>
      <p:sp>
        <p:nvSpPr>
          <p:cNvPr id="11" name="Shape 8"/>
          <p:cNvSpPr/>
          <p:nvPr/>
        </p:nvSpPr>
        <p:spPr>
          <a:xfrm>
            <a:off x="320040" y="1335024"/>
            <a:ext cx="4160520" cy="3488436"/>
          </a:xfrm>
          <a:prstGeom prst="rect">
            <a:avLst/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</p:spPr>
      </p:sp>
      <p:pic>
        <p:nvPicPr>
          <p:cNvPr id="12" name="Image 1" descr="/Users/moladak/Claude/Projects/MathedUp/output/gcse/percentages/slide_diagrams/slide5_q1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63040"/>
            <a:ext cx="3886200" cy="375820"/>
          </a:xfrm>
          <a:prstGeom prst="rect">
            <a:avLst/>
          </a:prstGeom>
        </p:spPr>
      </p:pic>
      <p:sp>
        <p:nvSpPr>
          <p:cNvPr id="13" name="Shape 9"/>
          <p:cNvSpPr/>
          <p:nvPr/>
        </p:nvSpPr>
        <p:spPr>
          <a:xfrm>
            <a:off x="4663440" y="1005840"/>
            <a:ext cx="1280160" cy="256032"/>
          </a:xfrm>
          <a:prstGeom prst="roundRect">
            <a:avLst>
              <a:gd name="adj" fmla="val 35714"/>
            </a:avLst>
          </a:prstGeom>
          <a:solidFill>
            <a:srgbClr val="1A1A1A"/>
          </a:solidFill>
          <a:ln w="12700">
            <a:solidFill>
              <a:srgbClr val="1A1A1A"/>
            </a:solidFill>
            <a:prstDash val="solid"/>
          </a:ln>
        </p:spPr>
      </p:sp>
      <p:sp>
        <p:nvSpPr>
          <p:cNvPr id="14" name="Text 10"/>
          <p:cNvSpPr/>
          <p:nvPr/>
        </p:nvSpPr>
        <p:spPr>
          <a:xfrm>
            <a:off x="4663440" y="1005840"/>
            <a:ext cx="128016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Your Turn</a:t>
            </a:r>
            <a:endParaRPr lang="en-US" sz="1100" dirty="0"/>
          </a:p>
        </p:txBody>
      </p:sp>
      <p:sp>
        <p:nvSpPr>
          <p:cNvPr id="15" name="Shape 11"/>
          <p:cNvSpPr/>
          <p:nvPr/>
        </p:nvSpPr>
        <p:spPr>
          <a:xfrm>
            <a:off x="4663440" y="1335024"/>
            <a:ext cx="4160520" cy="3488436"/>
          </a:xfrm>
          <a:prstGeom prst="rect">
            <a:avLst/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</p:spPr>
      </p:sp>
      <p:pic>
        <p:nvPicPr>
          <p:cNvPr id="16" name="Image 2" descr="/Users/moladak/Claude/Projects/MathedUp/output/gcse/percentages/slide_diagrams/slide5_q2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463040"/>
            <a:ext cx="3886200" cy="37372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66928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566928"/>
            <a:ext cx="9144000" cy="0"/>
          </a:xfrm>
          <a:prstGeom prst="line">
            <a:avLst/>
          </a:prstGeom>
          <a:noFill/>
          <a:ln w="12700">
            <a:solidFill>
              <a:srgbClr val="E0E0E0"/>
            </a:solidFill>
            <a:prstDash val="solid"/>
          </a:ln>
        </p:spPr>
      </p:sp>
      <p:pic>
        <p:nvPicPr>
          <p:cNvPr id="4" name="Image 0" descr="/Users/moladak/Claude/Projects/MathedUp/assets/Mathedup_Logo_original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100584"/>
            <a:ext cx="1632849" cy="36576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7680960" y="118872"/>
            <a:ext cx="1143000" cy="310896"/>
          </a:xfrm>
          <a:prstGeom prst="roundRect">
            <a:avLst>
              <a:gd name="adj" fmla="val 23529"/>
            </a:avLst>
          </a:prstGeom>
          <a:solidFill>
            <a:srgbClr val="6A1B9A"/>
          </a:solidFill>
          <a:ln w="12700">
            <a:solidFill>
              <a:srgbClr val="6A1B9A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7680960" y="118872"/>
            <a:ext cx="11430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AQA</a:t>
            </a:r>
            <a:endParaRPr lang="en-US" sz="1100" dirty="0"/>
          </a:p>
        </p:txBody>
      </p:sp>
      <p:sp>
        <p:nvSpPr>
          <p:cNvPr id="7" name="Text 4"/>
          <p:cNvSpPr/>
          <p:nvPr/>
        </p:nvSpPr>
        <p:spPr>
          <a:xfrm>
            <a:off x="0" y="603504"/>
            <a:ext cx="91440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i="1" dirty="0">
                <a:solidFill>
                  <a:srgbClr val="5555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Circle the decimal multiplier for a percentage change (AQA)</a:t>
            </a:r>
            <a:endParaRPr lang="en-US" sz="1700" dirty="0"/>
          </a:p>
        </p:txBody>
      </p:sp>
      <p:sp>
        <p:nvSpPr>
          <p:cNvPr id="8" name="Shape 5"/>
          <p:cNvSpPr/>
          <p:nvPr/>
        </p:nvSpPr>
        <p:spPr>
          <a:xfrm>
            <a:off x="4572000" y="1024128"/>
            <a:ext cx="0" cy="3799332"/>
          </a:xfrm>
          <a:prstGeom prst="line">
            <a:avLst/>
          </a:prstGeom>
          <a:noFill/>
          <a:ln w="19050">
            <a:solidFill>
              <a:srgbClr val="E0E0E0"/>
            </a:solidFill>
            <a:prstDash val="solid"/>
          </a:ln>
        </p:spPr>
      </p:sp>
      <p:sp>
        <p:nvSpPr>
          <p:cNvPr id="9" name="Shape 6"/>
          <p:cNvSpPr/>
          <p:nvPr/>
        </p:nvSpPr>
        <p:spPr>
          <a:xfrm>
            <a:off x="320040" y="1005840"/>
            <a:ext cx="1097280" cy="256032"/>
          </a:xfrm>
          <a:prstGeom prst="roundRect">
            <a:avLst>
              <a:gd name="adj" fmla="val 35714"/>
            </a:avLst>
          </a:prstGeom>
          <a:solidFill>
            <a:srgbClr val="DC2626"/>
          </a:solidFill>
          <a:ln w="12700">
            <a:solidFill>
              <a:srgbClr val="DC2626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320040" y="1005840"/>
            <a:ext cx="109728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Example</a:t>
            </a:r>
            <a:endParaRPr lang="en-US" sz="1100" dirty="0"/>
          </a:p>
        </p:txBody>
      </p:sp>
      <p:sp>
        <p:nvSpPr>
          <p:cNvPr id="11" name="Shape 8"/>
          <p:cNvSpPr/>
          <p:nvPr/>
        </p:nvSpPr>
        <p:spPr>
          <a:xfrm>
            <a:off x="320040" y="1335024"/>
            <a:ext cx="4160520" cy="3488436"/>
          </a:xfrm>
          <a:prstGeom prst="rect">
            <a:avLst/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</p:spPr>
      </p:sp>
      <p:pic>
        <p:nvPicPr>
          <p:cNvPr id="12" name="Image 1" descr="/Users/moladak/Claude/Projects/MathedUp/output/gcse/percentages/slide_diagrams/slide6_q1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63040"/>
            <a:ext cx="3886200" cy="356030"/>
          </a:xfrm>
          <a:prstGeom prst="rect">
            <a:avLst/>
          </a:prstGeom>
        </p:spPr>
      </p:pic>
      <p:sp>
        <p:nvSpPr>
          <p:cNvPr id="13" name="Shape 9"/>
          <p:cNvSpPr/>
          <p:nvPr/>
        </p:nvSpPr>
        <p:spPr>
          <a:xfrm>
            <a:off x="4663440" y="1005840"/>
            <a:ext cx="1280160" cy="256032"/>
          </a:xfrm>
          <a:prstGeom prst="roundRect">
            <a:avLst>
              <a:gd name="adj" fmla="val 35714"/>
            </a:avLst>
          </a:prstGeom>
          <a:solidFill>
            <a:srgbClr val="1A1A1A"/>
          </a:solidFill>
          <a:ln w="12700">
            <a:solidFill>
              <a:srgbClr val="1A1A1A"/>
            </a:solidFill>
            <a:prstDash val="solid"/>
          </a:ln>
        </p:spPr>
      </p:sp>
      <p:sp>
        <p:nvSpPr>
          <p:cNvPr id="14" name="Text 10"/>
          <p:cNvSpPr/>
          <p:nvPr/>
        </p:nvSpPr>
        <p:spPr>
          <a:xfrm>
            <a:off x="4663440" y="1005840"/>
            <a:ext cx="128016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Your Turn</a:t>
            </a:r>
            <a:endParaRPr lang="en-US" sz="1100" dirty="0"/>
          </a:p>
        </p:txBody>
      </p:sp>
      <p:sp>
        <p:nvSpPr>
          <p:cNvPr id="15" name="Shape 11"/>
          <p:cNvSpPr/>
          <p:nvPr/>
        </p:nvSpPr>
        <p:spPr>
          <a:xfrm>
            <a:off x="4663440" y="1335024"/>
            <a:ext cx="4160520" cy="3488436"/>
          </a:xfrm>
          <a:prstGeom prst="rect">
            <a:avLst/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</p:spPr>
      </p:sp>
      <p:pic>
        <p:nvPicPr>
          <p:cNvPr id="16" name="Image 2" descr="/Users/moladak/Claude/Projects/MathedUp/output/gcse/percentages/slide_diagrams/slide6_q2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463040"/>
            <a:ext cx="3886200" cy="35983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66928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566928"/>
            <a:ext cx="9144000" cy="0"/>
          </a:xfrm>
          <a:prstGeom prst="line">
            <a:avLst/>
          </a:prstGeom>
          <a:noFill/>
          <a:ln w="12700">
            <a:solidFill>
              <a:srgbClr val="E0E0E0"/>
            </a:solidFill>
            <a:prstDash val="solid"/>
          </a:ln>
        </p:spPr>
      </p:sp>
      <p:pic>
        <p:nvPicPr>
          <p:cNvPr id="4" name="Image 0" descr="/Users/moladak/Claude/Projects/MathedUp/assets/Mathedup_Logo_original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100584"/>
            <a:ext cx="1632849" cy="36576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7680960" y="118872"/>
            <a:ext cx="1143000" cy="310896"/>
          </a:xfrm>
          <a:prstGeom prst="roundRect">
            <a:avLst>
              <a:gd name="adj" fmla="val 23529"/>
            </a:avLst>
          </a:prstGeom>
          <a:solidFill>
            <a:srgbClr val="1565C0"/>
          </a:solidFill>
          <a:ln w="12700">
            <a:solidFill>
              <a:srgbClr val="1565C0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7680960" y="118872"/>
            <a:ext cx="11430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OCR</a:t>
            </a:r>
            <a:endParaRPr lang="en-US" sz="1100" dirty="0"/>
          </a:p>
        </p:txBody>
      </p:sp>
      <p:sp>
        <p:nvSpPr>
          <p:cNvPr id="7" name="Text 4"/>
          <p:cNvSpPr/>
          <p:nvPr/>
        </p:nvSpPr>
        <p:spPr>
          <a:xfrm>
            <a:off x="0" y="603504"/>
            <a:ext cx="91440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i="1" dirty="0">
                <a:solidFill>
                  <a:srgbClr val="5555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Find the percentage increase or decrease</a:t>
            </a:r>
            <a:endParaRPr lang="en-US" sz="1700" dirty="0"/>
          </a:p>
        </p:txBody>
      </p:sp>
      <p:sp>
        <p:nvSpPr>
          <p:cNvPr id="8" name="Shape 5"/>
          <p:cNvSpPr/>
          <p:nvPr/>
        </p:nvSpPr>
        <p:spPr>
          <a:xfrm>
            <a:off x="4572000" y="1024128"/>
            <a:ext cx="0" cy="3799332"/>
          </a:xfrm>
          <a:prstGeom prst="line">
            <a:avLst/>
          </a:prstGeom>
          <a:noFill/>
          <a:ln w="19050">
            <a:solidFill>
              <a:srgbClr val="E0E0E0"/>
            </a:solidFill>
            <a:prstDash val="solid"/>
          </a:ln>
        </p:spPr>
      </p:sp>
      <p:sp>
        <p:nvSpPr>
          <p:cNvPr id="9" name="Shape 6"/>
          <p:cNvSpPr/>
          <p:nvPr/>
        </p:nvSpPr>
        <p:spPr>
          <a:xfrm>
            <a:off x="320040" y="1005840"/>
            <a:ext cx="1097280" cy="256032"/>
          </a:xfrm>
          <a:prstGeom prst="roundRect">
            <a:avLst>
              <a:gd name="adj" fmla="val 35714"/>
            </a:avLst>
          </a:prstGeom>
          <a:solidFill>
            <a:srgbClr val="DC2626"/>
          </a:solidFill>
          <a:ln w="12700">
            <a:solidFill>
              <a:srgbClr val="DC2626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320040" y="1005840"/>
            <a:ext cx="109728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Example</a:t>
            </a:r>
            <a:endParaRPr lang="en-US" sz="1100" dirty="0"/>
          </a:p>
        </p:txBody>
      </p:sp>
      <p:sp>
        <p:nvSpPr>
          <p:cNvPr id="11" name="Shape 8"/>
          <p:cNvSpPr/>
          <p:nvPr/>
        </p:nvSpPr>
        <p:spPr>
          <a:xfrm>
            <a:off x="320040" y="1335024"/>
            <a:ext cx="4160520" cy="3488436"/>
          </a:xfrm>
          <a:prstGeom prst="rect">
            <a:avLst/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</p:spPr>
      </p:sp>
      <p:pic>
        <p:nvPicPr>
          <p:cNvPr id="12" name="Image 1" descr="/Users/moladak/Claude/Projects/MathedUp/output/gcse/percentages/slide_diagrams/slide7_q1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63040"/>
            <a:ext cx="3886200" cy="394335"/>
          </a:xfrm>
          <a:prstGeom prst="rect">
            <a:avLst/>
          </a:prstGeom>
        </p:spPr>
      </p:pic>
      <p:sp>
        <p:nvSpPr>
          <p:cNvPr id="13" name="Shape 9"/>
          <p:cNvSpPr/>
          <p:nvPr/>
        </p:nvSpPr>
        <p:spPr>
          <a:xfrm>
            <a:off x="4663440" y="1005840"/>
            <a:ext cx="1280160" cy="256032"/>
          </a:xfrm>
          <a:prstGeom prst="roundRect">
            <a:avLst>
              <a:gd name="adj" fmla="val 35714"/>
            </a:avLst>
          </a:prstGeom>
          <a:solidFill>
            <a:srgbClr val="1A1A1A"/>
          </a:solidFill>
          <a:ln w="12700">
            <a:solidFill>
              <a:srgbClr val="1A1A1A"/>
            </a:solidFill>
            <a:prstDash val="solid"/>
          </a:ln>
        </p:spPr>
      </p:sp>
      <p:sp>
        <p:nvSpPr>
          <p:cNvPr id="14" name="Text 10"/>
          <p:cNvSpPr/>
          <p:nvPr/>
        </p:nvSpPr>
        <p:spPr>
          <a:xfrm>
            <a:off x="4663440" y="1005840"/>
            <a:ext cx="128016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Your Turn</a:t>
            </a:r>
            <a:endParaRPr lang="en-US" sz="1100" dirty="0"/>
          </a:p>
        </p:txBody>
      </p:sp>
      <p:sp>
        <p:nvSpPr>
          <p:cNvPr id="15" name="Shape 11"/>
          <p:cNvSpPr/>
          <p:nvPr/>
        </p:nvSpPr>
        <p:spPr>
          <a:xfrm>
            <a:off x="4663440" y="1335024"/>
            <a:ext cx="4160520" cy="3488436"/>
          </a:xfrm>
          <a:prstGeom prst="rect">
            <a:avLst/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</p:spPr>
      </p:sp>
      <p:pic>
        <p:nvPicPr>
          <p:cNvPr id="16" name="Image 2" descr="/Users/moladak/Claude/Projects/MathedUp/output/gcse/percentages/slide_diagrams/slide7_q2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463040"/>
            <a:ext cx="3886200" cy="38693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66928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566928"/>
            <a:ext cx="9144000" cy="0"/>
          </a:xfrm>
          <a:prstGeom prst="line">
            <a:avLst/>
          </a:prstGeom>
          <a:noFill/>
          <a:ln w="12700">
            <a:solidFill>
              <a:srgbClr val="E0E0E0"/>
            </a:solidFill>
            <a:prstDash val="solid"/>
          </a:ln>
        </p:spPr>
      </p:sp>
      <p:pic>
        <p:nvPicPr>
          <p:cNvPr id="4" name="Image 0" descr="/Users/moladak/Claude/Projects/MathedUp/assets/Mathedup_Logo_original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100584"/>
            <a:ext cx="1632849" cy="36576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7680960" y="118872"/>
            <a:ext cx="1143000" cy="310896"/>
          </a:xfrm>
          <a:prstGeom prst="roundRect">
            <a:avLst>
              <a:gd name="adj" fmla="val 23529"/>
            </a:avLst>
          </a:prstGeom>
          <a:solidFill>
            <a:srgbClr val="6A1B9A"/>
          </a:solidFill>
          <a:ln w="12700">
            <a:solidFill>
              <a:srgbClr val="6A1B9A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7680960" y="118872"/>
            <a:ext cx="11430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AQA</a:t>
            </a:r>
            <a:endParaRPr lang="en-US" sz="1100" dirty="0"/>
          </a:p>
        </p:txBody>
      </p:sp>
      <p:sp>
        <p:nvSpPr>
          <p:cNvPr id="7" name="Text 4"/>
          <p:cNvSpPr/>
          <p:nvPr/>
        </p:nvSpPr>
        <p:spPr>
          <a:xfrm>
            <a:off x="0" y="603504"/>
            <a:ext cx="91440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i="1" dirty="0">
                <a:solidFill>
                  <a:srgbClr val="5555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Percentage profit or loss</a:t>
            </a:r>
            <a:endParaRPr lang="en-US" sz="1700" dirty="0"/>
          </a:p>
        </p:txBody>
      </p:sp>
      <p:sp>
        <p:nvSpPr>
          <p:cNvPr id="8" name="Shape 5"/>
          <p:cNvSpPr/>
          <p:nvPr/>
        </p:nvSpPr>
        <p:spPr>
          <a:xfrm>
            <a:off x="4572000" y="1024128"/>
            <a:ext cx="0" cy="3799332"/>
          </a:xfrm>
          <a:prstGeom prst="line">
            <a:avLst/>
          </a:prstGeom>
          <a:noFill/>
          <a:ln w="19050">
            <a:solidFill>
              <a:srgbClr val="E0E0E0"/>
            </a:solidFill>
            <a:prstDash val="solid"/>
          </a:ln>
        </p:spPr>
      </p:sp>
      <p:sp>
        <p:nvSpPr>
          <p:cNvPr id="9" name="Shape 6"/>
          <p:cNvSpPr/>
          <p:nvPr/>
        </p:nvSpPr>
        <p:spPr>
          <a:xfrm>
            <a:off x="320040" y="1005840"/>
            <a:ext cx="1097280" cy="256032"/>
          </a:xfrm>
          <a:prstGeom prst="roundRect">
            <a:avLst>
              <a:gd name="adj" fmla="val 35714"/>
            </a:avLst>
          </a:prstGeom>
          <a:solidFill>
            <a:srgbClr val="DC2626"/>
          </a:solidFill>
          <a:ln w="12700">
            <a:solidFill>
              <a:srgbClr val="DC2626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320040" y="1005840"/>
            <a:ext cx="109728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Example</a:t>
            </a:r>
            <a:endParaRPr lang="en-US" sz="1100" dirty="0"/>
          </a:p>
        </p:txBody>
      </p:sp>
      <p:sp>
        <p:nvSpPr>
          <p:cNvPr id="11" name="Shape 8"/>
          <p:cNvSpPr/>
          <p:nvPr/>
        </p:nvSpPr>
        <p:spPr>
          <a:xfrm>
            <a:off x="320040" y="1335024"/>
            <a:ext cx="4160520" cy="3488436"/>
          </a:xfrm>
          <a:prstGeom prst="rect">
            <a:avLst/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</p:spPr>
      </p:sp>
      <p:pic>
        <p:nvPicPr>
          <p:cNvPr id="12" name="Image 1" descr="/Users/moladak/Claude/Projects/MathedUp/output/gcse/percentages/slide_diagrams/slide8_q1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63040"/>
            <a:ext cx="3886200" cy="429724"/>
          </a:xfrm>
          <a:prstGeom prst="rect">
            <a:avLst/>
          </a:prstGeom>
        </p:spPr>
      </p:pic>
      <p:sp>
        <p:nvSpPr>
          <p:cNvPr id="13" name="Shape 9"/>
          <p:cNvSpPr/>
          <p:nvPr/>
        </p:nvSpPr>
        <p:spPr>
          <a:xfrm>
            <a:off x="4663440" y="1005840"/>
            <a:ext cx="1280160" cy="256032"/>
          </a:xfrm>
          <a:prstGeom prst="roundRect">
            <a:avLst>
              <a:gd name="adj" fmla="val 35714"/>
            </a:avLst>
          </a:prstGeom>
          <a:solidFill>
            <a:srgbClr val="1A1A1A"/>
          </a:solidFill>
          <a:ln w="12700">
            <a:solidFill>
              <a:srgbClr val="1A1A1A"/>
            </a:solidFill>
            <a:prstDash val="solid"/>
          </a:ln>
        </p:spPr>
      </p:sp>
      <p:sp>
        <p:nvSpPr>
          <p:cNvPr id="14" name="Text 10"/>
          <p:cNvSpPr/>
          <p:nvPr/>
        </p:nvSpPr>
        <p:spPr>
          <a:xfrm>
            <a:off x="4663440" y="1005840"/>
            <a:ext cx="128016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Your Turn</a:t>
            </a:r>
            <a:endParaRPr lang="en-US" sz="1100" dirty="0"/>
          </a:p>
        </p:txBody>
      </p:sp>
      <p:sp>
        <p:nvSpPr>
          <p:cNvPr id="15" name="Shape 11"/>
          <p:cNvSpPr/>
          <p:nvPr/>
        </p:nvSpPr>
        <p:spPr>
          <a:xfrm>
            <a:off x="4663440" y="1335024"/>
            <a:ext cx="4160520" cy="3488436"/>
          </a:xfrm>
          <a:prstGeom prst="rect">
            <a:avLst/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</p:spPr>
      </p:sp>
      <p:pic>
        <p:nvPicPr>
          <p:cNvPr id="16" name="Image 2" descr="/Users/moladak/Claude/Projects/MathedUp/output/gcse/percentages/slide_diagrams/slide8_q2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463040"/>
            <a:ext cx="3886200" cy="40845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66928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566928"/>
            <a:ext cx="9144000" cy="0"/>
          </a:xfrm>
          <a:prstGeom prst="line">
            <a:avLst/>
          </a:prstGeom>
          <a:noFill/>
          <a:ln w="12700">
            <a:solidFill>
              <a:srgbClr val="E0E0E0"/>
            </a:solidFill>
            <a:prstDash val="solid"/>
          </a:ln>
        </p:spPr>
      </p:sp>
      <p:pic>
        <p:nvPicPr>
          <p:cNvPr id="4" name="Image 0" descr="/Users/moladak/Claude/Projects/MathedUp/assets/Mathedup_Logo_original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100584"/>
            <a:ext cx="1632849" cy="36576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7680960" y="118872"/>
            <a:ext cx="1143000" cy="310896"/>
          </a:xfrm>
          <a:prstGeom prst="roundRect">
            <a:avLst>
              <a:gd name="adj" fmla="val 23529"/>
            </a:avLst>
          </a:prstGeom>
          <a:solidFill>
            <a:srgbClr val="00897B"/>
          </a:solidFill>
          <a:ln w="12700">
            <a:solidFill>
              <a:srgbClr val="00897B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7680960" y="118872"/>
            <a:ext cx="11430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Edexcel</a:t>
            </a:r>
            <a:endParaRPr lang="en-US" sz="1100" dirty="0"/>
          </a:p>
        </p:txBody>
      </p:sp>
      <p:sp>
        <p:nvSpPr>
          <p:cNvPr id="7" name="Text 4"/>
          <p:cNvSpPr/>
          <p:nvPr/>
        </p:nvSpPr>
        <p:spPr>
          <a:xfrm>
            <a:off x="0" y="603504"/>
            <a:ext cx="91440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i="1" dirty="0">
                <a:solidFill>
                  <a:srgbClr val="5555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Simple interest over a number of years</a:t>
            </a:r>
            <a:endParaRPr lang="en-US" sz="1700" dirty="0"/>
          </a:p>
        </p:txBody>
      </p:sp>
      <p:sp>
        <p:nvSpPr>
          <p:cNvPr id="8" name="Shape 5"/>
          <p:cNvSpPr/>
          <p:nvPr/>
        </p:nvSpPr>
        <p:spPr>
          <a:xfrm>
            <a:off x="4572000" y="1024128"/>
            <a:ext cx="0" cy="3799332"/>
          </a:xfrm>
          <a:prstGeom prst="line">
            <a:avLst/>
          </a:prstGeom>
          <a:noFill/>
          <a:ln w="19050">
            <a:solidFill>
              <a:srgbClr val="E0E0E0"/>
            </a:solidFill>
            <a:prstDash val="solid"/>
          </a:ln>
        </p:spPr>
      </p:sp>
      <p:sp>
        <p:nvSpPr>
          <p:cNvPr id="9" name="Shape 6"/>
          <p:cNvSpPr/>
          <p:nvPr/>
        </p:nvSpPr>
        <p:spPr>
          <a:xfrm>
            <a:off x="320040" y="1005840"/>
            <a:ext cx="1097280" cy="256032"/>
          </a:xfrm>
          <a:prstGeom prst="roundRect">
            <a:avLst>
              <a:gd name="adj" fmla="val 35714"/>
            </a:avLst>
          </a:prstGeom>
          <a:solidFill>
            <a:srgbClr val="DC2626"/>
          </a:solidFill>
          <a:ln w="12700">
            <a:solidFill>
              <a:srgbClr val="DC2626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320040" y="1005840"/>
            <a:ext cx="109728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Example</a:t>
            </a:r>
            <a:endParaRPr lang="en-US" sz="1100" dirty="0"/>
          </a:p>
        </p:txBody>
      </p:sp>
      <p:sp>
        <p:nvSpPr>
          <p:cNvPr id="11" name="Shape 8"/>
          <p:cNvSpPr/>
          <p:nvPr/>
        </p:nvSpPr>
        <p:spPr>
          <a:xfrm>
            <a:off x="320040" y="1335024"/>
            <a:ext cx="4160520" cy="3488436"/>
          </a:xfrm>
          <a:prstGeom prst="rect">
            <a:avLst/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</p:spPr>
      </p:sp>
      <p:pic>
        <p:nvPicPr>
          <p:cNvPr id="12" name="Image 1" descr="/Users/moladak/Claude/Projects/MathedUp/output/gcse/percentages/slide_diagrams/slide9_q1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63040"/>
            <a:ext cx="3886200" cy="381977"/>
          </a:xfrm>
          <a:prstGeom prst="rect">
            <a:avLst/>
          </a:prstGeom>
        </p:spPr>
      </p:pic>
      <p:sp>
        <p:nvSpPr>
          <p:cNvPr id="13" name="Shape 9"/>
          <p:cNvSpPr/>
          <p:nvPr/>
        </p:nvSpPr>
        <p:spPr>
          <a:xfrm>
            <a:off x="4663440" y="1005840"/>
            <a:ext cx="1280160" cy="256032"/>
          </a:xfrm>
          <a:prstGeom prst="roundRect">
            <a:avLst>
              <a:gd name="adj" fmla="val 35714"/>
            </a:avLst>
          </a:prstGeom>
          <a:solidFill>
            <a:srgbClr val="1A1A1A"/>
          </a:solidFill>
          <a:ln w="12700">
            <a:solidFill>
              <a:srgbClr val="1A1A1A"/>
            </a:solidFill>
            <a:prstDash val="solid"/>
          </a:ln>
        </p:spPr>
      </p:sp>
      <p:sp>
        <p:nvSpPr>
          <p:cNvPr id="14" name="Text 10"/>
          <p:cNvSpPr/>
          <p:nvPr/>
        </p:nvSpPr>
        <p:spPr>
          <a:xfrm>
            <a:off x="4663440" y="1005840"/>
            <a:ext cx="128016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Your Turn</a:t>
            </a:r>
            <a:endParaRPr lang="en-US" sz="1100" dirty="0"/>
          </a:p>
        </p:txBody>
      </p:sp>
      <p:sp>
        <p:nvSpPr>
          <p:cNvPr id="15" name="Shape 11"/>
          <p:cNvSpPr/>
          <p:nvPr/>
        </p:nvSpPr>
        <p:spPr>
          <a:xfrm>
            <a:off x="4663440" y="1335024"/>
            <a:ext cx="4160520" cy="3488436"/>
          </a:xfrm>
          <a:prstGeom prst="rect">
            <a:avLst/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</p:spPr>
      </p:sp>
      <p:pic>
        <p:nvPicPr>
          <p:cNvPr id="16" name="Image 2" descr="/Users/moladak/Claude/Projects/MathedUp/output/gcse/percentages/slide_diagrams/slide9_q2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463040"/>
            <a:ext cx="3886200" cy="37062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2026-06-14T16:20:58Z</dcterms:created>
  <dcterms:modified xsi:type="dcterms:W3CDTF">2026-06-14T16:20:58Z</dcterms:modified>
</cp:coreProperties>
</file>